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0" r:id="rId3"/>
    <p:sldId id="337" r:id="rId4"/>
    <p:sldId id="338" r:id="rId5"/>
    <p:sldId id="298" r:id="rId6"/>
    <p:sldId id="296" r:id="rId7"/>
    <p:sldId id="339" r:id="rId8"/>
    <p:sldId id="346" r:id="rId9"/>
    <p:sldId id="341" r:id="rId10"/>
    <p:sldId id="300" r:id="rId11"/>
    <p:sldId id="342" r:id="rId12"/>
    <p:sldId id="259" r:id="rId13"/>
    <p:sldId id="267" r:id="rId14"/>
    <p:sldId id="269" r:id="rId15"/>
    <p:sldId id="278" r:id="rId16"/>
    <p:sldId id="343" r:id="rId17"/>
    <p:sldId id="279" r:id="rId18"/>
    <p:sldId id="282" r:id="rId19"/>
    <p:sldId id="302" r:id="rId20"/>
    <p:sldId id="271" r:id="rId21"/>
    <p:sldId id="303" r:id="rId22"/>
    <p:sldId id="304" r:id="rId23"/>
    <p:sldId id="280" r:id="rId24"/>
    <p:sldId id="305" r:id="rId25"/>
    <p:sldId id="306" r:id="rId26"/>
    <p:sldId id="323" r:id="rId27"/>
    <p:sldId id="272" r:id="rId28"/>
    <p:sldId id="319" r:id="rId29"/>
    <p:sldId id="324" r:id="rId30"/>
    <p:sldId id="308" r:id="rId31"/>
    <p:sldId id="325" r:id="rId32"/>
    <p:sldId id="309" r:id="rId33"/>
    <p:sldId id="321" r:id="rId34"/>
    <p:sldId id="322" r:id="rId35"/>
    <p:sldId id="327" r:id="rId36"/>
    <p:sldId id="326" r:id="rId37"/>
    <p:sldId id="290" r:id="rId38"/>
    <p:sldId id="328" r:id="rId39"/>
    <p:sldId id="329" r:id="rId40"/>
    <p:sldId id="330" r:id="rId41"/>
    <p:sldId id="335" r:id="rId42"/>
    <p:sldId id="336" r:id="rId43"/>
    <p:sldId id="317" r:id="rId44"/>
    <p:sldId id="331" r:id="rId45"/>
    <p:sldId id="332" r:id="rId46"/>
    <p:sldId id="344" r:id="rId47"/>
    <p:sldId id="312" r:id="rId48"/>
    <p:sldId id="345" r:id="rId49"/>
    <p:sldId id="313" r:id="rId50"/>
    <p:sldId id="33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y Runke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3"/>
    <a:srgbClr val="6D6C6C"/>
    <a:srgbClr val="383737"/>
    <a:srgbClr val="416A20"/>
    <a:srgbClr val="294216"/>
    <a:srgbClr val="B3B2B2"/>
    <a:srgbClr val="000000"/>
    <a:srgbClr val="8F8E8D"/>
    <a:srgbClr val="5B9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5" autoAdjust="0"/>
    <p:restoredTop sz="88743" autoAdjust="0"/>
  </p:normalViewPr>
  <p:slideViewPr>
    <p:cSldViewPr snapToGrid="0" snapToObjects="1">
      <p:cViewPr>
        <p:scale>
          <a:sx n="150" d="100"/>
          <a:sy n="150" d="100"/>
        </p:scale>
        <p:origin x="-8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2-07T15:30:48.307" idx="1">
    <p:pos x="3704" y="1688"/>
    <p:text>Include example with compound group?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78D9-448A-C84B-A48E-849FAFEA856B}" type="datetimeFigureOut">
              <a:rPr lang="en-US" smtClean="0"/>
              <a:t>10/6/15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2402D-2DE2-C24C-852F-F9EB5D8E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02E01E5-821C-7342-B25B-BCEA39C7ADFB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02E01E5-821C-7342-B25B-BCEA39C7ADFB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02E01E5-821C-7342-B25B-BCEA39C7ADFB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24242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2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242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  <a:lvl2pPr>
              <a:defRPr>
                <a:solidFill>
                  <a:srgbClr val="242423"/>
                </a:solidFill>
              </a:defRPr>
            </a:lvl2pPr>
            <a:lvl3pPr>
              <a:defRPr>
                <a:solidFill>
                  <a:srgbClr val="242423"/>
                </a:solidFill>
              </a:defRPr>
            </a:lvl3pPr>
            <a:lvl4pPr>
              <a:defRPr>
                <a:solidFill>
                  <a:srgbClr val="242423"/>
                </a:solidFill>
              </a:defRPr>
            </a:lvl4pPr>
            <a:lvl5pPr>
              <a:defRPr>
                <a:solidFill>
                  <a:srgbClr val="24242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0715"/>
            <a:ext cx="914400" cy="2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356350"/>
            <a:ext cx="2895600" cy="271463"/>
          </a:xfrm>
          <a:prstGeom prst="rect">
            <a:avLst/>
          </a:prstGeom>
        </p:spPr>
        <p:txBody>
          <a:bodyPr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2" name="Picture 11" descr="MongoDB_Logo_Knockout_RGB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83" y="6313464"/>
            <a:ext cx="1283717" cy="368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8000" y="2857500"/>
            <a:ext cx="81787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4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1435100"/>
            <a:ext cx="40386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1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857500"/>
            <a:ext cx="8178799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4000" b="1" i="0" cap="none" spc="30">
                <a:ln>
                  <a:noFill/>
                </a:ln>
                <a:solidFill>
                  <a:schemeClr val="tx1"/>
                </a:solidFill>
                <a:effectLst/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/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0" name="Picture 9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2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5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3600" b="1" kern="1200" spc="-150">
          <a:solidFill>
            <a:srgbClr val="24242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6D6C6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6D6C6C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6D6C6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6D6C6C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6D6C6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ay.runkel@mongodb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1143"/>
            <a:ext cx="4572000" cy="1301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9500" y="2844800"/>
            <a:ext cx="7445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Exploring the Aggregation Framework</a:t>
            </a:r>
          </a:p>
          <a:p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31" y="1221403"/>
            <a:ext cx="7463647" cy="5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Operators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7378" y="1425443"/>
            <a:ext cx="33073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$match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Filter documents</a:t>
            </a:r>
          </a:p>
          <a:p>
            <a:pPr lvl="1"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$project</a:t>
            </a: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Reshape documents</a:t>
            </a:r>
          </a:p>
          <a:p>
            <a:pPr lvl="1"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$group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Summarize documents</a:t>
            </a:r>
          </a:p>
          <a:p>
            <a:pPr lvl="1"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$unwind</a:t>
            </a:r>
            <a:endParaRPr lang="en-US" sz="2000" dirty="0">
              <a:latin typeface="Courier"/>
              <a:cs typeface="Courier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Expand documents</a:t>
            </a:r>
            <a:endParaRPr lang="en-US" sz="2000" dirty="0">
              <a:latin typeface="Arial"/>
              <a:cs typeface="Arial"/>
            </a:endParaRPr>
          </a:p>
          <a:p>
            <a:pPr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7969" y="1425443"/>
            <a:ext cx="3590756" cy="516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$sort</a:t>
            </a:r>
            <a:endParaRPr lang="en-US" sz="2000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Order documents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$limit/$skip</a:t>
            </a:r>
            <a:endParaRPr lang="en-US" sz="2000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Paginate documents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$redact</a:t>
            </a: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Restrict documents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</a:t>
            </a:r>
            <a:r>
              <a:rPr lang="en-US" sz="2000" dirty="0" err="1" smtClean="0">
                <a:latin typeface="Courier"/>
                <a:cs typeface="Courier"/>
              </a:rPr>
              <a:t>geoNear</a:t>
            </a:r>
            <a:endParaRPr lang="en-US" sz="2000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Proximity sort documents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 smtClean="0">
                <a:latin typeface="Courier"/>
                <a:cs typeface="Courier"/>
              </a:rPr>
              <a:t>• $</a:t>
            </a:r>
            <a:r>
              <a:rPr lang="en-US" sz="2000" dirty="0" err="1" smtClean="0">
                <a:latin typeface="Courier"/>
                <a:cs typeface="Courier"/>
              </a:rPr>
              <a:t>let,$map</a:t>
            </a:r>
            <a:endParaRPr lang="en-US" sz="2000" dirty="0" smtClean="0">
              <a:latin typeface="Courier"/>
              <a:cs typeface="Courier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Define variables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chemeClr val="accent1"/>
              </a:buClr>
            </a:pP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97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cs typeface="+mj-cs"/>
              </a:rPr>
              <a:t>Aggregation Framework in Action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>(</a:t>
            </a:r>
            <a:r>
              <a:rPr lang="en-US" i="1" dirty="0" smtClean="0">
                <a:cs typeface="+mj-cs"/>
              </a:rPr>
              <a:t>let’s play with the census data</a:t>
            </a:r>
            <a:r>
              <a:rPr lang="en-US" dirty="0" smtClean="0">
                <a:cs typeface="+mj-cs"/>
              </a:rPr>
              <a:t>)</a:t>
            </a:r>
            <a:endParaRPr lang="en-US" sz="1800" b="0" i="1" dirty="0"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164013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State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Document For Each State</a:t>
            </a:r>
          </a:p>
          <a:p>
            <a:endParaRPr lang="en-US" sz="2000" dirty="0"/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Region</a:t>
            </a:r>
          </a:p>
          <a:p>
            <a:r>
              <a:rPr lang="en-US" sz="2000" dirty="0" smtClean="0"/>
              <a:t>Division</a:t>
            </a:r>
          </a:p>
          <a:p>
            <a:endParaRPr lang="en-US" sz="2000" dirty="0"/>
          </a:p>
          <a:p>
            <a:r>
              <a:rPr lang="en-US" sz="2000" dirty="0" smtClean="0"/>
              <a:t>Census Data For 1990, 2000, 2010</a:t>
            </a:r>
          </a:p>
          <a:p>
            <a:pPr lvl="1"/>
            <a:r>
              <a:rPr lang="en-US" sz="2000" dirty="0" smtClean="0"/>
              <a:t>Population</a:t>
            </a:r>
          </a:p>
          <a:p>
            <a:pPr lvl="1"/>
            <a:r>
              <a:rPr lang="en-US" sz="2000" dirty="0" smtClean="0"/>
              <a:t>Housing Units</a:t>
            </a:r>
          </a:p>
          <a:p>
            <a:pPr lvl="1"/>
            <a:r>
              <a:rPr lang="en-US" sz="2000" dirty="0" smtClean="0"/>
              <a:t>Occupied Housing Units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Census Data is an array with three subdocuments</a:t>
            </a:r>
          </a:p>
        </p:txBody>
      </p:sp>
    </p:spTree>
    <p:extLst>
      <p:ext uri="{BB962C8B-B14F-4D97-AF65-F5344CB8AC3E}">
        <p14:creationId xmlns:p14="http://schemas.microsoft.com/office/powerpoint/2010/main" val="274313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600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    "_id" : </a:t>
            </a:r>
            <a:r>
              <a:rPr lang="en-US" dirty="0" err="1">
                <a:latin typeface="Courier New"/>
                <a:cs typeface="Courier New"/>
              </a:rPr>
              <a:t>ObjectId</a:t>
            </a:r>
            <a:r>
              <a:rPr lang="en-US" dirty="0">
                <a:latin typeface="Courier New"/>
                <a:cs typeface="Courier New"/>
              </a:rPr>
              <a:t>("54e23c7b28099359f5661525")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"</a:t>
            </a:r>
            <a:r>
              <a:rPr lang="en-US" dirty="0">
                <a:latin typeface="Courier New"/>
                <a:cs typeface="Courier New"/>
              </a:rPr>
              <a:t>name" : "California",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"</a:t>
            </a:r>
            <a:r>
              <a:rPr lang="en-US" dirty="0">
                <a:latin typeface="Courier New"/>
                <a:cs typeface="Courier New"/>
              </a:rPr>
              <a:t>region" : "West",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"</a:t>
            </a:r>
            <a:r>
              <a:rPr lang="en-US" dirty="0">
                <a:latin typeface="Courier New"/>
                <a:cs typeface="Courier New"/>
              </a:rPr>
              <a:t>data" : </a:t>
            </a:r>
            <a:r>
              <a:rPr lang="en-US" dirty="0" smtClean="0">
                <a:latin typeface="Courier New"/>
                <a:cs typeface="Courier New"/>
              </a:rPr>
              <a:t>[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{"</a:t>
            </a:r>
            <a:r>
              <a:rPr lang="en-US" dirty="0" err="1">
                <a:latin typeface="Courier New"/>
                <a:cs typeface="Courier New"/>
              </a:rPr>
              <a:t>totalPop</a:t>
            </a:r>
            <a:r>
              <a:rPr lang="en-US" dirty="0">
                <a:latin typeface="Courier New"/>
                <a:cs typeface="Courier New"/>
              </a:rPr>
              <a:t>" : 33871648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"</a:t>
            </a:r>
            <a:r>
              <a:rPr lang="en-US" dirty="0" err="1">
                <a:latin typeface="Courier New"/>
                <a:cs typeface="Courier New"/>
              </a:rPr>
              <a:t>totalHouse</a:t>
            </a:r>
            <a:r>
              <a:rPr lang="en-US" dirty="0">
                <a:latin typeface="Courier New"/>
                <a:cs typeface="Courier New"/>
              </a:rPr>
              <a:t>" : 12214549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"</a:t>
            </a:r>
            <a:r>
              <a:rPr lang="en-US" dirty="0" err="1">
                <a:latin typeface="Courier New"/>
                <a:cs typeface="Courier New"/>
              </a:rPr>
              <a:t>occHouse</a:t>
            </a:r>
            <a:r>
              <a:rPr lang="en-US" dirty="0">
                <a:latin typeface="Courier New"/>
                <a:cs typeface="Courier New"/>
              </a:rPr>
              <a:t>" : 11502870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"</a:t>
            </a:r>
            <a:r>
              <a:rPr lang="en-US" dirty="0">
                <a:latin typeface="Courier New"/>
                <a:cs typeface="Courier New"/>
              </a:rPr>
              <a:t>year" : </a:t>
            </a:r>
            <a:r>
              <a:rPr lang="en-US" dirty="0" smtClean="0">
                <a:latin typeface="Courier New"/>
                <a:cs typeface="Courier New"/>
              </a:rPr>
              <a:t>2000},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{"</a:t>
            </a:r>
            <a:r>
              <a:rPr lang="en-US" dirty="0" err="1">
                <a:latin typeface="Courier New"/>
                <a:cs typeface="Courier New"/>
              </a:rPr>
              <a:t>totalPop</a:t>
            </a:r>
            <a:r>
              <a:rPr lang="en-US" dirty="0">
                <a:latin typeface="Courier New"/>
                <a:cs typeface="Courier New"/>
              </a:rPr>
              <a:t>" : 37253956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"</a:t>
            </a:r>
            <a:r>
              <a:rPr lang="en-US" dirty="0" err="1">
                <a:latin typeface="Courier New"/>
                <a:cs typeface="Courier New"/>
              </a:rPr>
              <a:t>totalHouse</a:t>
            </a:r>
            <a:r>
              <a:rPr lang="en-US" dirty="0">
                <a:latin typeface="Courier New"/>
                <a:cs typeface="Courier New"/>
              </a:rPr>
              <a:t>" : 13680081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occHouse</a:t>
            </a:r>
            <a:r>
              <a:rPr lang="en-US" dirty="0">
                <a:latin typeface="Courier New"/>
                <a:cs typeface="Courier New"/>
              </a:rPr>
              <a:t>" : 12577498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"year" : </a:t>
            </a:r>
            <a:r>
              <a:rPr lang="en-US" dirty="0" smtClean="0">
                <a:latin typeface="Courier New"/>
                <a:cs typeface="Courier New"/>
              </a:rPr>
              <a:t>2010}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{"</a:t>
            </a:r>
            <a:r>
              <a:rPr lang="en-US" dirty="0" err="1">
                <a:latin typeface="Courier New"/>
                <a:cs typeface="Courier New"/>
              </a:rPr>
              <a:t>totalPop</a:t>
            </a:r>
            <a:r>
              <a:rPr lang="en-US" dirty="0">
                <a:latin typeface="Courier New"/>
                <a:cs typeface="Courier New"/>
              </a:rPr>
              <a:t>" : 29760021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totalHouse</a:t>
            </a:r>
            <a:r>
              <a:rPr lang="en-US" dirty="0">
                <a:latin typeface="Courier New"/>
                <a:cs typeface="Courier New"/>
              </a:rPr>
              <a:t>" : 11182882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occHouse</a:t>
            </a:r>
            <a:r>
              <a:rPr lang="en-US" dirty="0">
                <a:latin typeface="Courier New"/>
                <a:cs typeface="Courier New"/>
              </a:rPr>
              <a:t>" : 29008161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"year" : </a:t>
            </a:r>
            <a:r>
              <a:rPr lang="en-US" dirty="0" smtClean="0">
                <a:latin typeface="Courier New"/>
                <a:cs typeface="Courier New"/>
              </a:rPr>
              <a:t>1990}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]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…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fi-FI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417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US Area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db.cData.aggregate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[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smtClean="0">
                <a:latin typeface="Courier New"/>
                <a:cs typeface="Courier New"/>
              </a:rPr>
              <a:t>{</a:t>
            </a:r>
            <a:r>
              <a:rPr lang="en-US" sz="1800" dirty="0">
                <a:latin typeface="Courier New"/>
                <a:cs typeface="Courier New"/>
              </a:rPr>
              <a:t>"$group" : {"_id" : null, 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          "</a:t>
            </a:r>
            <a:r>
              <a:rPr lang="en-US" sz="1800" dirty="0" err="1">
                <a:latin typeface="Courier New"/>
                <a:cs typeface="Courier New"/>
              </a:rPr>
              <a:t>totalArea</a:t>
            </a:r>
            <a:r>
              <a:rPr lang="en-US" sz="1800" dirty="0">
                <a:latin typeface="Courier New"/>
                <a:cs typeface="Courier New"/>
              </a:rPr>
              <a:t>" : {$sum : "$</a:t>
            </a:r>
            <a:r>
              <a:rPr lang="en-US" sz="1800" dirty="0" err="1">
                <a:latin typeface="Courier New"/>
                <a:cs typeface="Courier New"/>
              </a:rPr>
              <a:t>areaM</a:t>
            </a:r>
            <a:r>
              <a:rPr lang="en-US" sz="1800" dirty="0">
                <a:latin typeface="Courier New"/>
                <a:cs typeface="Courier New"/>
              </a:rPr>
              <a:t>"}</a:t>
            </a:r>
            <a:r>
              <a:rPr lang="en-US" sz="18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          "</a:t>
            </a:r>
            <a:r>
              <a:rPr lang="en-US" sz="1800" dirty="0" err="1">
                <a:latin typeface="Courier New"/>
                <a:cs typeface="Courier New"/>
              </a:rPr>
              <a:t>avgArea</a:t>
            </a:r>
            <a:r>
              <a:rPr lang="en-US" sz="1800" dirty="0">
                <a:latin typeface="Courier New"/>
                <a:cs typeface="Courier New"/>
              </a:rPr>
              <a:t>" : {$</a:t>
            </a:r>
            <a:r>
              <a:rPr lang="en-US" sz="1800" dirty="0" err="1">
                <a:latin typeface="Courier New"/>
                <a:cs typeface="Courier New"/>
              </a:rPr>
              <a:t>avg</a:t>
            </a:r>
            <a:r>
              <a:rPr lang="en-US" sz="1800" dirty="0">
                <a:latin typeface="Courier New"/>
                <a:cs typeface="Courier New"/>
              </a:rPr>
              <a:t> : "$</a:t>
            </a:r>
            <a:r>
              <a:rPr lang="en-US" sz="1800" dirty="0" err="1">
                <a:latin typeface="Courier New"/>
                <a:cs typeface="Courier New"/>
              </a:rPr>
              <a:t>areaM</a:t>
            </a:r>
            <a:r>
              <a:rPr lang="en-US" sz="1800" dirty="0">
                <a:latin typeface="Courier New"/>
                <a:cs typeface="Courier New"/>
              </a:rPr>
              <a:t>"}}}])</a:t>
            </a:r>
          </a:p>
        </p:txBody>
      </p:sp>
    </p:spTree>
    <p:extLst>
      <p:ext uri="{BB962C8B-B14F-4D97-AF65-F5344CB8AC3E}">
        <p14:creationId xmlns:p14="http://schemas.microsoft.com/office/powerpoint/2010/main" val="231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$group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7200" y="1498030"/>
            <a:ext cx="5019310" cy="30499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Group documents by value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Field reference,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document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constant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Other output fields are computed</a:t>
            </a:r>
          </a:p>
          <a:p>
            <a:pPr lvl="2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$max, $min, $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avg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, $sum</a:t>
            </a:r>
          </a:p>
          <a:p>
            <a:pPr lvl="2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addToSet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, $push</a:t>
            </a:r>
          </a:p>
          <a:p>
            <a:pPr lvl="2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Courier"/>
                <a:cs typeface="Courier"/>
              </a:rPr>
              <a:t>$first, $last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Processes all data in memory by default</a:t>
            </a:r>
          </a:p>
        </p:txBody>
      </p:sp>
      <p:pic>
        <p:nvPicPr>
          <p:cNvPr id="3" name="Picture 2" descr="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4980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</a:t>
            </a:r>
            <a:r>
              <a:rPr lang="en-US" baseline="0" dirty="0" smtClean="0"/>
              <a:t> By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db.cData.aggregate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[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{</a:t>
            </a:r>
            <a:r>
              <a:rPr lang="en-US" dirty="0">
                <a:latin typeface="Courier New"/>
                <a:cs typeface="Courier New"/>
              </a:rPr>
              <a:t>"$group" : {"_id" : "$region",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"</a:t>
            </a:r>
            <a:r>
              <a:rPr lang="en-US" dirty="0" err="1">
                <a:latin typeface="Courier New"/>
                <a:cs typeface="Courier New"/>
              </a:rPr>
              <a:t>totalArea</a:t>
            </a:r>
            <a:r>
              <a:rPr lang="en-US" dirty="0">
                <a:latin typeface="Courier New"/>
                <a:cs typeface="Courier New"/>
              </a:rPr>
              <a:t>" : {$sum : "$</a:t>
            </a:r>
            <a:r>
              <a:rPr lang="en-US" dirty="0" err="1">
                <a:latin typeface="Courier New"/>
                <a:cs typeface="Courier New"/>
              </a:rPr>
              <a:t>areaM</a:t>
            </a:r>
            <a:r>
              <a:rPr lang="en-US" dirty="0">
                <a:latin typeface="Courier New"/>
                <a:cs typeface="Courier New"/>
              </a:rPr>
              <a:t>"},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			  "</a:t>
            </a:r>
            <a:r>
              <a:rPr lang="en-US" dirty="0" err="1">
                <a:latin typeface="Courier New"/>
                <a:cs typeface="Courier New"/>
              </a:rPr>
              <a:t>avgArea</a:t>
            </a:r>
            <a:r>
              <a:rPr lang="en-US" dirty="0">
                <a:latin typeface="Courier New"/>
                <a:cs typeface="Courier New"/>
              </a:rPr>
              <a:t>" : {$</a:t>
            </a:r>
            <a:r>
              <a:rPr lang="en-US" dirty="0" err="1">
                <a:latin typeface="Courier New"/>
                <a:cs typeface="Courier New"/>
              </a:rPr>
              <a:t>avg</a:t>
            </a:r>
            <a:r>
              <a:rPr lang="en-US" dirty="0">
                <a:latin typeface="Courier New"/>
                <a:cs typeface="Courier New"/>
              </a:rPr>
              <a:t> : "$</a:t>
            </a:r>
            <a:r>
              <a:rPr lang="en-US" dirty="0" err="1">
                <a:latin typeface="Courier New"/>
                <a:cs typeface="Courier New"/>
              </a:rPr>
              <a:t>areaM</a:t>
            </a:r>
            <a:r>
              <a:rPr lang="en-US" dirty="0">
                <a:latin typeface="Courier New"/>
                <a:cs typeface="Courier New"/>
              </a:rPr>
              <a:t>"}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			  "</a:t>
            </a:r>
            <a:r>
              <a:rPr lang="en-US" dirty="0" err="1">
                <a:latin typeface="Courier New"/>
                <a:cs typeface="Courier New"/>
              </a:rPr>
              <a:t>numStates</a:t>
            </a:r>
            <a:r>
              <a:rPr lang="en-US" dirty="0">
                <a:latin typeface="Courier New"/>
                <a:cs typeface="Courier New"/>
              </a:rPr>
              <a:t>" : {$sum : 1},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"</a:t>
            </a:r>
            <a:r>
              <a:rPr lang="en-US" dirty="0">
                <a:latin typeface="Courier New"/>
                <a:cs typeface="Courier New"/>
              </a:rPr>
              <a:t>states" : {$push : "$name"}}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]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98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Average State Area By Region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17533" y="1523999"/>
            <a:ext cx="3751651" cy="165704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394" y="1524000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23108" y="1897455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6418026" y="3338530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7844" y="1523428"/>
            <a:ext cx="374463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$group: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_id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: "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$region"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avgArea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{$</a:t>
            </a:r>
            <a:r>
              <a:rPr lang="en-US" sz="2000" dirty="0" err="1">
                <a:solidFill>
                  <a:srgbClr val="3A281E"/>
                </a:solidFill>
                <a:latin typeface="Courier New"/>
                <a:cs typeface="Courier New"/>
              </a:rPr>
              <a:t>avg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          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     ”$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areaM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 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}}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11013" y="3922318"/>
            <a:ext cx="3751651" cy="118784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7844" y="3630242"/>
            <a:ext cx="3911796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_id: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”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Northeast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avgAreaM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20146 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</a:p>
          <a:p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4" y="3345542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394" y="5092096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6649" y="5348039"/>
            <a:ext cx="3751651" cy="118784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47844" y="5260973"/>
            <a:ext cx="395771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_id: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“West"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avgAreaM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144096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394" y="1524000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smtClean="0">
                <a:latin typeface="Courier New"/>
                <a:cs typeface="Courier New"/>
              </a:rPr>
              <a:t>state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”New York",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54554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</a:t>
            </a:r>
            <a:r>
              <a:rPr lang="en-US" sz="2000" dirty="0" smtClean="0">
                <a:latin typeface="Courier New"/>
                <a:cs typeface="Courier New"/>
              </a:rPr>
              <a:t>Northeast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836" y="3356391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Jersey",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8722,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</a:t>
            </a:r>
            <a:r>
              <a:rPr lang="en-US" sz="2000" dirty="0" smtClean="0">
                <a:latin typeface="Courier New"/>
                <a:cs typeface="Courier New"/>
              </a:rPr>
              <a:t>Northeast</a:t>
            </a:r>
            <a:r>
              <a:rPr lang="en-US" sz="2000" dirty="0" smtClean="0">
                <a:latin typeface="Courier New"/>
                <a:cs typeface="Courier New"/>
              </a:rPr>
              <a:t>”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836" y="5110906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“California",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163694,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820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Total Area and State Count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17533" y="1523999"/>
            <a:ext cx="3751651" cy="165704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394" y="1524000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23108" y="1897455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6418026" y="3338530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7844" y="1523428"/>
            <a:ext cx="3744630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$group: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_id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: "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$region"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totArea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{$sum:           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    ”$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areaM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 },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sCount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: {$sum : 1}}}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11013" y="3922318"/>
            <a:ext cx="3751651" cy="118784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7844" y="3630242"/>
            <a:ext cx="3911796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_id: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”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Northeast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totArea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308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sCount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2}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4" y="3345542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394" y="5092096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6649" y="5348039"/>
            <a:ext cx="3751651" cy="118784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47844" y="5260973"/>
            <a:ext cx="395771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_id: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“West"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totArea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300,</a:t>
            </a: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sCount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1}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394" y="1524000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York",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54554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“North East"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836" y="3356391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Jersey",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8722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“North East”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836" y="5110906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“California",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area: </a:t>
            </a:r>
            <a:r>
              <a:rPr lang="en-US" sz="2000" dirty="0">
                <a:latin typeface="Courier New"/>
                <a:cs typeface="Courier New"/>
              </a:rPr>
              <a:t>163694,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431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Analytics in MongoDB?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Aggregation Framework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Aggregation Framework in Action</a:t>
            </a:r>
          </a:p>
          <a:p>
            <a:pPr lvl="1"/>
            <a:r>
              <a:rPr lang="en-US" sz="2000" dirty="0" smtClean="0"/>
              <a:t>US Census Data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Aggregation Framework Options</a:t>
            </a:r>
          </a:p>
        </p:txBody>
      </p:sp>
    </p:spTree>
    <p:extLst>
      <p:ext uri="{BB962C8B-B14F-4D97-AF65-F5344CB8AC3E}">
        <p14:creationId xmlns:p14="http://schemas.microsoft.com/office/powerpoint/2010/main" val="396316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US Population By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db.cData.aggregate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[{</a:t>
            </a:r>
            <a:r>
              <a:rPr lang="en-US" sz="1800" dirty="0">
                <a:latin typeface="Courier New"/>
                <a:cs typeface="Courier New"/>
              </a:rPr>
              <a:t>$unwind : "$data"},    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{</a:t>
            </a:r>
            <a:r>
              <a:rPr lang="en-US" sz="1800" dirty="0">
                <a:latin typeface="Courier New"/>
                <a:cs typeface="Courier New"/>
              </a:rPr>
              <a:t>$group : {"_id" : "$</a:t>
            </a:r>
            <a:r>
              <a:rPr lang="en-US" sz="1800" dirty="0" err="1">
                <a:latin typeface="Courier New"/>
                <a:cs typeface="Courier New"/>
              </a:rPr>
              <a:t>data.year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       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err="1">
                <a:latin typeface="Courier New"/>
                <a:cs typeface="Courier New"/>
              </a:rPr>
              <a:t>totalPop</a:t>
            </a:r>
            <a:r>
              <a:rPr lang="en-US" sz="1800" dirty="0">
                <a:latin typeface="Courier New"/>
                <a:cs typeface="Courier New"/>
              </a:rPr>
              <a:t>" : {$sum : "$</a:t>
            </a:r>
            <a:r>
              <a:rPr lang="en-US" sz="1800" dirty="0" err="1">
                <a:latin typeface="Courier New"/>
                <a:cs typeface="Courier New"/>
              </a:rPr>
              <a:t>data.totalPop</a:t>
            </a:r>
            <a:r>
              <a:rPr lang="en-US" sz="1800" dirty="0">
                <a:latin typeface="Courier New"/>
                <a:cs typeface="Courier New"/>
              </a:rPr>
              <a:t>"}}},                   </a:t>
            </a:r>
            <a:r>
              <a:rPr lang="en-US" sz="1800" dirty="0" smtClean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{</a:t>
            </a:r>
            <a:r>
              <a:rPr lang="en-US" sz="1800" dirty="0">
                <a:latin typeface="Courier New"/>
                <a:cs typeface="Courier New"/>
              </a:rPr>
              <a:t>$sort : {"</a:t>
            </a:r>
            <a:r>
              <a:rPr lang="en-US" sz="1800" dirty="0" err="1">
                <a:latin typeface="Courier New"/>
                <a:cs typeface="Courier New"/>
              </a:rPr>
              <a:t>totalPop</a:t>
            </a:r>
            <a:r>
              <a:rPr lang="en-US" sz="1800" dirty="0">
                <a:latin typeface="Courier New"/>
                <a:cs typeface="Courier New"/>
              </a:rPr>
              <a:t>" : 1}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1648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$unwind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Operate on an array field</a:t>
            </a:r>
          </a:p>
          <a:p>
            <a:pPr lvl="1"/>
            <a:r>
              <a:rPr lang="en-US" sz="2000" dirty="0"/>
              <a:t>Create documents from array elements</a:t>
            </a:r>
          </a:p>
          <a:p>
            <a:pPr lvl="2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Array replaced by element value</a:t>
            </a:r>
          </a:p>
          <a:p>
            <a:pPr lvl="2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Missing/empty fields → no output</a:t>
            </a:r>
          </a:p>
          <a:p>
            <a:pPr lvl="2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Non-array fields → error</a:t>
            </a:r>
          </a:p>
          <a:p>
            <a:pPr lvl="1"/>
            <a:r>
              <a:rPr lang="en-US" sz="2000" dirty="0"/>
              <a:t>Pipe to </a:t>
            </a:r>
            <a:r>
              <a:rPr lang="en-US" sz="2000" dirty="0">
                <a:latin typeface="Source Code Pro"/>
                <a:cs typeface="Source Code Pro"/>
              </a:rPr>
              <a:t>$group</a:t>
            </a:r>
            <a:r>
              <a:rPr lang="en-US" sz="2000" dirty="0"/>
              <a:t> to aggregate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8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$unwind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17533" y="1346199"/>
            <a:ext cx="3751651" cy="52070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394" y="1346201"/>
            <a:ext cx="3877740" cy="138430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23108" y="1389455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6418026" y="2005030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7844" y="1345628"/>
            <a:ext cx="3744630" cy="425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$unwind: $census 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11013" y="2614218"/>
            <a:ext cx="3751651" cy="6155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1012" y="2614218"/>
            <a:ext cx="375165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 state: “New York,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census: 1990}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4" y="2862942"/>
            <a:ext cx="3877740" cy="11376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394" y="4139596"/>
            <a:ext cx="3877740" cy="140209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394" y="1346200"/>
            <a:ext cx="3916714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York",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census: [1990, 2000,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  2010]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836" y="2873791"/>
            <a:ext cx="3882298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Jersey",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census: [1990, 2000]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1836" y="4158406"/>
            <a:ext cx="4038606" cy="1383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“California",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census: [1980, 1990,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		  2000, 2010]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6394" y="5656243"/>
            <a:ext cx="3877740" cy="11376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836" y="5667092"/>
            <a:ext cx="3882298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”Delaware",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census: [1990, 2000]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11012" y="3356771"/>
            <a:ext cx="3751651" cy="6155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11012" y="3382266"/>
            <a:ext cx="373811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 state: “New York,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census: 2000}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97471" y="4119702"/>
            <a:ext cx="3751651" cy="6155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97470" y="4119702"/>
            <a:ext cx="375165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 state: “New York,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census: 2010}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97471" y="4887655"/>
            <a:ext cx="3751651" cy="6155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7470" y="4887655"/>
            <a:ext cx="375165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 state: “New Jersey,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census: 1990}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97471" y="5641692"/>
            <a:ext cx="3751651" cy="6155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7470" y="5641692"/>
            <a:ext cx="375165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{ state: “New Jersey,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census: 2000}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 rot="5400000">
            <a:off x="6583642" y="6312227"/>
            <a:ext cx="44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7476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Southern State Population By</a:t>
            </a:r>
            <a:r>
              <a:rPr lang="en-US" baseline="0" dirty="0" smtClean="0"/>
              <a:t>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db.cData.aggregate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[</a:t>
            </a:r>
            <a:r>
              <a:rPr lang="en-US" sz="2000" dirty="0">
                <a:latin typeface="Courier New"/>
                <a:cs typeface="Courier New"/>
              </a:rPr>
              <a:t>{$match : {"region" : "South"}}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{</a:t>
            </a:r>
            <a:r>
              <a:rPr lang="en-US" sz="2000" dirty="0">
                <a:latin typeface="Courier New"/>
                <a:cs typeface="Courier New"/>
              </a:rPr>
              <a:t>$unwind : "$data"}, 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{$</a:t>
            </a:r>
            <a:r>
              <a:rPr lang="en-US" sz="2000" dirty="0">
                <a:latin typeface="Courier New"/>
                <a:cs typeface="Courier New"/>
              </a:rPr>
              <a:t>group : {"_id" : "$</a:t>
            </a:r>
            <a:r>
              <a:rPr lang="en-US" sz="2000" dirty="0" err="1">
                <a:latin typeface="Courier New"/>
                <a:cs typeface="Courier New"/>
              </a:rPr>
              <a:t>data.year</a:t>
            </a:r>
            <a:r>
              <a:rPr lang="en-US" sz="2000" dirty="0">
                <a:latin typeface="Courier New"/>
                <a:cs typeface="Courier New"/>
              </a:rPr>
              <a:t>",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"</a:t>
            </a:r>
            <a:r>
              <a:rPr lang="en-US" sz="2000" dirty="0" err="1" smtClean="0">
                <a:latin typeface="Courier New"/>
                <a:cs typeface="Courier New"/>
              </a:rPr>
              <a:t>totalPop</a:t>
            </a:r>
            <a:r>
              <a:rPr lang="en-US" sz="2000" dirty="0" smtClean="0">
                <a:latin typeface="Courier New"/>
                <a:cs typeface="Courier New"/>
              </a:rPr>
              <a:t>” : {</a:t>
            </a:r>
            <a:r>
              <a:rPr lang="en-US" sz="2000" dirty="0">
                <a:latin typeface="Courier New"/>
                <a:cs typeface="Courier New"/>
              </a:rPr>
              <a:t>"$</a:t>
            </a:r>
            <a:r>
              <a:rPr lang="en-US" sz="2000" dirty="0" smtClean="0">
                <a:latin typeface="Courier New"/>
                <a:cs typeface="Courier New"/>
              </a:rPr>
              <a:t>sum” : 									  "</a:t>
            </a:r>
            <a:r>
              <a:rPr lang="en-US" sz="2000" dirty="0">
                <a:latin typeface="Courier New"/>
                <a:cs typeface="Courier New"/>
              </a:rPr>
              <a:t>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"}}}])</a:t>
            </a:r>
          </a:p>
        </p:txBody>
      </p:sp>
    </p:spTree>
    <p:extLst>
      <p:ext uri="{BB962C8B-B14F-4D97-AF65-F5344CB8AC3E}">
        <p14:creationId xmlns:p14="http://schemas.microsoft.com/office/powerpoint/2010/main" val="371634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$match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30250" y="1627293"/>
            <a:ext cx="5077883" cy="18660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Filter documents</a:t>
            </a:r>
          </a:p>
          <a:p>
            <a:pPr lvl="1"/>
            <a:r>
              <a:rPr lang="en-US" sz="2000" dirty="0" smtClean="0"/>
              <a:t>Uses existing query syntax</a:t>
            </a:r>
          </a:p>
          <a:p>
            <a:pPr lvl="1"/>
            <a:r>
              <a:rPr lang="en-US" sz="2000" dirty="0" smtClean="0"/>
              <a:t>No $where (server side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)</a:t>
            </a:r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468534" y="3252046"/>
            <a:ext cx="913669" cy="2091271"/>
            <a:chOff x="5918201" y="2155613"/>
            <a:chExt cx="913669" cy="20912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8201" y="2155613"/>
              <a:ext cx="913669" cy="127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400" y="3535684"/>
              <a:ext cx="728134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71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$match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7533" y="1523999"/>
            <a:ext cx="3751651" cy="110229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394" y="1524000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23108" y="1897455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418026" y="2788731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7844" y="1523428"/>
            <a:ext cx="3744630" cy="11028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$match: 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{ “region” : “West” }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4" y="3345542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394" y="5092096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394" y="1524000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”New York",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218,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</a:t>
            </a:r>
            <a:r>
              <a:rPr lang="en-US" sz="2000" dirty="0" smtClean="0">
                <a:latin typeface="Courier New"/>
                <a:cs typeface="Courier New"/>
              </a:rPr>
              <a:t>Northeast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836" y="3356391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”Oregon",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245,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“West”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836" y="5110906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“California",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area: </a:t>
            </a:r>
            <a:r>
              <a:rPr lang="en-US" sz="2000" dirty="0">
                <a:latin typeface="Courier New"/>
                <a:cs typeface="Courier New"/>
              </a:rPr>
              <a:t>3</a:t>
            </a:r>
            <a:r>
              <a:rPr lang="en-US" sz="2000" dirty="0" smtClean="0">
                <a:latin typeface="Courier New"/>
                <a:cs typeface="Courier New"/>
              </a:rPr>
              <a:t>00,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22091" y="3361897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2091" y="5108451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7533" y="3372746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”Oregon",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areaM</a:t>
            </a:r>
            <a:r>
              <a:rPr lang="en-US" sz="2000" dirty="0" smtClean="0">
                <a:latin typeface="Courier New"/>
                <a:cs typeface="Courier New"/>
              </a:rPr>
              <a:t>: 245,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“West”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7533" y="5127261"/>
            <a:ext cx="4038606" cy="16825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state: “California",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area: </a:t>
            </a:r>
            <a:r>
              <a:rPr lang="en-US" sz="2000" dirty="0">
                <a:latin typeface="Courier New"/>
                <a:cs typeface="Courier New"/>
              </a:rPr>
              <a:t>3</a:t>
            </a:r>
            <a:r>
              <a:rPr lang="en-US" sz="2000" dirty="0" smtClean="0">
                <a:latin typeface="Courier New"/>
                <a:cs typeface="Courier New"/>
              </a:rPr>
              <a:t>00,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region: “West"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6867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Delta</a:t>
            </a:r>
            <a:r>
              <a:rPr lang="en-US" baseline="0" dirty="0" smtClean="0"/>
              <a:t> By State from 1990 to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8773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db.cData.aggregate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[</a:t>
            </a:r>
            <a:r>
              <a:rPr lang="en-US" sz="2000" dirty="0">
                <a:latin typeface="Courier New"/>
                <a:cs typeface="Courier New"/>
              </a:rPr>
              <a:t>{$unwind : "$data"}, 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$sort : {"</a:t>
            </a:r>
            <a:r>
              <a:rPr lang="en-US" sz="2000" dirty="0" err="1">
                <a:latin typeface="Courier New"/>
                <a:cs typeface="Courier New"/>
              </a:rPr>
              <a:t>data.year</a:t>
            </a:r>
            <a:r>
              <a:rPr lang="en-US" sz="2000" dirty="0">
                <a:latin typeface="Courier New"/>
                <a:cs typeface="Courier New"/>
              </a:rPr>
              <a:t>" : 1}},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$group : {"_id" : "$name",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pop1990" : {"$first" </a:t>
            </a:r>
            <a:r>
              <a:rPr lang="en-US" sz="2000" dirty="0" smtClean="0">
                <a:latin typeface="Courier New"/>
                <a:cs typeface="Courier New"/>
              </a:rPr>
              <a:t>: "</a:t>
            </a:r>
            <a:r>
              <a:rPr lang="en-US" sz="2000" dirty="0">
                <a:latin typeface="Courier New"/>
                <a:cs typeface="Courier New"/>
              </a:rPr>
              <a:t>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pop2010" : {"$last" : "$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$project : {"_id" : 0,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name" : "$_id",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delta" : {"$subtract" :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                  [</a:t>
            </a:r>
            <a:r>
              <a:rPr lang="en-US" sz="2000" dirty="0">
                <a:latin typeface="Courier New"/>
                <a:cs typeface="Courier New"/>
              </a:rPr>
              <a:t>"$pop2010", "$pop1990"]},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pop1990" : 1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"pop2010” : 1}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}]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17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Delta</a:t>
            </a:r>
            <a:r>
              <a:rPr lang="en-US" baseline="0" dirty="0" smtClean="0"/>
              <a:t> By State from 1990 to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8773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db.cData.aggregate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[</a:t>
            </a:r>
            <a:r>
              <a:rPr lang="en-US" sz="2000" dirty="0">
                <a:latin typeface="Courier New"/>
                <a:cs typeface="Courier New"/>
              </a:rPr>
              <a:t>{$unwind : "$data"}, 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$sort : {"</a:t>
            </a:r>
            <a:r>
              <a:rPr lang="en-US" sz="2000" dirty="0" err="1">
                <a:latin typeface="Courier New"/>
                <a:cs typeface="Courier New"/>
              </a:rPr>
              <a:t>data.year</a:t>
            </a:r>
            <a:r>
              <a:rPr lang="en-US" sz="2000" dirty="0">
                <a:latin typeface="Courier New"/>
                <a:cs typeface="Courier New"/>
              </a:rPr>
              <a:t>" : 1}},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$group : {"_id" : "$name",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pop1990" : {"$first" </a:t>
            </a:r>
            <a:r>
              <a:rPr lang="en-US" sz="2000" dirty="0" smtClean="0">
                <a:latin typeface="Courier New"/>
                <a:cs typeface="Courier New"/>
              </a:rPr>
              <a:t>: "</a:t>
            </a:r>
            <a:r>
              <a:rPr lang="en-US" sz="2000" dirty="0">
                <a:latin typeface="Courier New"/>
                <a:cs typeface="Courier New"/>
              </a:rPr>
              <a:t>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pop2010" : {"$last" : "$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$project : {"_id" : 0,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name" : "$_id",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delta" : {"$subtract" :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                  [</a:t>
            </a:r>
            <a:r>
              <a:rPr lang="en-US" sz="2000" dirty="0">
                <a:latin typeface="Courier New"/>
                <a:cs typeface="Courier New"/>
              </a:rPr>
              <a:t>"$pop2010", "$pop1990"]},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pop1990" : 1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"pop2010” : 1}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}]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23900" y="2387600"/>
            <a:ext cx="4533900" cy="355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4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$sort, $limit,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503681"/>
            <a:ext cx="2023533" cy="1892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7" y="3848487"/>
            <a:ext cx="2798233" cy="185682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28650" y="1503680"/>
            <a:ext cx="5949950" cy="1679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28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Sort documents by one or more fields</a:t>
            </a:r>
          </a:p>
          <a:p>
            <a:pPr lvl="1"/>
            <a:r>
              <a:rPr lang="en-US" dirty="0" smtClean="0"/>
              <a:t>Same order syntax as cursors</a:t>
            </a:r>
          </a:p>
          <a:p>
            <a:pPr lvl="1"/>
            <a:r>
              <a:rPr lang="en-US" dirty="0" smtClean="0"/>
              <a:t>Waits for earlier pipeline operator to return</a:t>
            </a:r>
          </a:p>
          <a:p>
            <a:pPr lvl="1"/>
            <a:r>
              <a:rPr lang="en-US" dirty="0" smtClean="0"/>
              <a:t>In-memory unless early and indexed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341157" y="4257044"/>
            <a:ext cx="5540376" cy="519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28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 and skip follow cursor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8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Delta</a:t>
            </a:r>
            <a:r>
              <a:rPr lang="en-US" baseline="0" dirty="0" smtClean="0"/>
              <a:t> By State from 1990 to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8773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db.cData.aggregate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[</a:t>
            </a:r>
            <a:r>
              <a:rPr lang="en-US" sz="2000" dirty="0">
                <a:latin typeface="Courier New"/>
                <a:cs typeface="Courier New"/>
              </a:rPr>
              <a:t>{$unwind : "$data"}, 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$sort : {"</a:t>
            </a:r>
            <a:r>
              <a:rPr lang="en-US" sz="2000" dirty="0" err="1">
                <a:latin typeface="Courier New"/>
                <a:cs typeface="Courier New"/>
              </a:rPr>
              <a:t>data.year</a:t>
            </a:r>
            <a:r>
              <a:rPr lang="en-US" sz="2000" dirty="0">
                <a:latin typeface="Courier New"/>
                <a:cs typeface="Courier New"/>
              </a:rPr>
              <a:t>" : 1}},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$group : {"_id" : "$name",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pop1990" : {"$first" </a:t>
            </a:r>
            <a:r>
              <a:rPr lang="en-US" sz="2000" dirty="0" smtClean="0">
                <a:latin typeface="Courier New"/>
                <a:cs typeface="Courier New"/>
              </a:rPr>
              <a:t>: "</a:t>
            </a:r>
            <a:r>
              <a:rPr lang="en-US" sz="2000" dirty="0">
                <a:latin typeface="Courier New"/>
                <a:cs typeface="Courier New"/>
              </a:rPr>
              <a:t>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pop2010" : {"$last" : "$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$project : {"_id" : 0,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name" : "$_id",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delta" : {"$subtract" :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                  [</a:t>
            </a:r>
            <a:r>
              <a:rPr lang="en-US" sz="2000" dirty="0">
                <a:latin typeface="Courier New"/>
                <a:cs typeface="Courier New"/>
              </a:rPr>
              <a:t>"$pop2010", "$pop1990"]},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pop1990" : 1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"pop2010” : 1}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}]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76500" y="2984500"/>
            <a:ext cx="6438900" cy="6985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tor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96" y="1725541"/>
            <a:ext cx="1974420" cy="2357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in MongoDB?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2879" y="3871952"/>
            <a:ext cx="111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reate</a:t>
            </a:r>
          </a:p>
          <a:p>
            <a:r>
              <a:rPr lang="en-US" sz="2000" b="1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ead</a:t>
            </a:r>
          </a:p>
          <a:p>
            <a:r>
              <a:rPr lang="en-US" sz="2000" b="1" dirty="0" smtClean="0">
                <a:latin typeface="Arial"/>
                <a:cs typeface="Arial"/>
              </a:rPr>
              <a:t>U</a:t>
            </a:r>
            <a:r>
              <a:rPr lang="en-US" sz="2000" dirty="0" smtClean="0">
                <a:latin typeface="Arial"/>
                <a:cs typeface="Arial"/>
              </a:rPr>
              <a:t>pdate</a:t>
            </a:r>
          </a:p>
          <a:p>
            <a:r>
              <a:rPr lang="en-US" sz="2000" b="1" dirty="0" smtClean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elete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 descr="Arr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55" y="2747445"/>
            <a:ext cx="1338138" cy="498170"/>
          </a:xfrm>
          <a:prstGeom prst="rect">
            <a:avLst/>
          </a:prstGeom>
        </p:spPr>
      </p:pic>
      <p:pic>
        <p:nvPicPr>
          <p:cNvPr id="11" name="Picture 10" descr="PPT-J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7" y="2388590"/>
            <a:ext cx="878397" cy="112367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542920" y="1822250"/>
            <a:ext cx="3300636" cy="3619362"/>
            <a:chOff x="5579204" y="1822250"/>
            <a:chExt cx="3300636" cy="3619362"/>
          </a:xfrm>
        </p:grpSpPr>
        <p:sp>
          <p:nvSpPr>
            <p:cNvPr id="13" name="TextBox 12"/>
            <p:cNvSpPr txBox="1"/>
            <p:nvPr/>
          </p:nvSpPr>
          <p:spPr>
            <a:xfrm>
              <a:off x="7245096" y="1822250"/>
              <a:ext cx="100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Analytics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94867" y="2339669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595959"/>
                  </a:solidFill>
                  <a:latin typeface="Arial"/>
                  <a:cs typeface="Arial"/>
                </a:rPr>
                <a:t>?</a:t>
              </a:r>
              <a:endParaRPr lang="en-US" sz="3200" dirty="0">
                <a:solidFill>
                  <a:srgbClr val="595959"/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90653" y="3871952"/>
              <a:ext cx="2089187" cy="1569660"/>
            </a:xfrm>
            <a:prstGeom prst="rect">
              <a:avLst/>
            </a:prstGeom>
            <a:noFill/>
          </p:spPr>
          <p:txBody>
            <a:bodyPr wrap="square" numCol="1" spcCol="274320" rtlCol="0">
              <a:spAutoFit/>
            </a:bodyPr>
            <a:lstStyle/>
            <a:p>
              <a:r>
                <a:rPr lang="en-US" sz="1600" dirty="0" smtClean="0">
                  <a:latin typeface="Arial"/>
                  <a:cs typeface="Arial"/>
                </a:rPr>
                <a:t>Group</a:t>
              </a:r>
            </a:p>
            <a:p>
              <a:r>
                <a:rPr lang="en-US" sz="1600" dirty="0" smtClean="0">
                  <a:latin typeface="Arial"/>
                  <a:cs typeface="Arial"/>
                </a:rPr>
                <a:t>Count</a:t>
              </a:r>
            </a:p>
            <a:p>
              <a:r>
                <a:rPr lang="en-US" sz="1600" dirty="0" smtClean="0">
                  <a:latin typeface="Arial"/>
                  <a:cs typeface="Arial"/>
                </a:rPr>
                <a:t>Derive Values</a:t>
              </a:r>
            </a:p>
            <a:p>
              <a:r>
                <a:rPr lang="en-US" sz="1600" dirty="0" smtClean="0">
                  <a:latin typeface="Arial"/>
                  <a:cs typeface="Arial"/>
                </a:rPr>
                <a:t>Filter</a:t>
              </a:r>
            </a:p>
            <a:p>
              <a:r>
                <a:rPr lang="en-US" sz="1600" dirty="0" smtClean="0">
                  <a:latin typeface="Arial"/>
                  <a:cs typeface="Arial"/>
                </a:rPr>
                <a:t>Average</a:t>
              </a:r>
            </a:p>
            <a:p>
              <a:r>
                <a:rPr lang="en-US" sz="1600" dirty="0" smtClean="0">
                  <a:latin typeface="Arial"/>
                  <a:cs typeface="Arial"/>
                </a:rPr>
                <a:t>Sort</a:t>
              </a:r>
              <a:endParaRPr lang="en-US" sz="1600" dirty="0">
                <a:latin typeface="Arial"/>
                <a:cs typeface="Arial"/>
              </a:endParaRPr>
            </a:p>
          </p:txBody>
        </p:sp>
        <p:pic>
          <p:nvPicPr>
            <p:cNvPr id="29" name="Picture 28" descr="Arro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04" y="2777251"/>
              <a:ext cx="1338138" cy="498170"/>
            </a:xfrm>
            <a:prstGeom prst="rect">
              <a:avLst/>
            </a:prstGeom>
          </p:spPr>
        </p:pic>
        <p:pic>
          <p:nvPicPr>
            <p:cNvPr id="16" name="Picture 15" descr="Analytic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724" y="2213723"/>
              <a:ext cx="1896147" cy="144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12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34098 0.037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$first, $last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Collection operations like $push and $</a:t>
            </a:r>
            <a:r>
              <a:rPr lang="en-US" sz="2800" dirty="0" err="1" smtClean="0"/>
              <a:t>addToSet</a:t>
            </a:r>
            <a:endParaRPr lang="en-US" sz="2800" dirty="0" smtClean="0"/>
          </a:p>
          <a:p>
            <a:r>
              <a:rPr lang="en-US" sz="2800" dirty="0" smtClean="0"/>
              <a:t>Must be used in $group</a:t>
            </a:r>
          </a:p>
          <a:p>
            <a:r>
              <a:rPr lang="en-US" sz="2800" dirty="0" smtClean="0"/>
              <a:t>$first and $last determined by document order</a:t>
            </a:r>
          </a:p>
          <a:p>
            <a:r>
              <a:rPr lang="en-US" sz="2800" dirty="0" smtClean="0"/>
              <a:t>Typically used with $sort to ensure ordering is known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172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Delta</a:t>
            </a:r>
            <a:r>
              <a:rPr lang="en-US" baseline="0" dirty="0" smtClean="0"/>
              <a:t> By State from 1990 to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8773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db.cData.aggregate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[</a:t>
            </a:r>
            <a:r>
              <a:rPr lang="en-US" sz="2000" dirty="0">
                <a:latin typeface="Courier New"/>
                <a:cs typeface="Courier New"/>
              </a:rPr>
              <a:t>{$unwind : "$data"}, 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$sort : {"</a:t>
            </a:r>
            <a:r>
              <a:rPr lang="en-US" sz="2000" dirty="0" err="1">
                <a:latin typeface="Courier New"/>
                <a:cs typeface="Courier New"/>
              </a:rPr>
              <a:t>data.year</a:t>
            </a:r>
            <a:r>
              <a:rPr lang="en-US" sz="2000" dirty="0">
                <a:latin typeface="Courier New"/>
                <a:cs typeface="Courier New"/>
              </a:rPr>
              <a:t>" : 1}},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$group : {"_id" : "$name",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pop1990" : {"$first" </a:t>
            </a:r>
            <a:r>
              <a:rPr lang="en-US" sz="2000" dirty="0" smtClean="0">
                <a:latin typeface="Courier New"/>
                <a:cs typeface="Courier New"/>
              </a:rPr>
              <a:t>: "</a:t>
            </a:r>
            <a:r>
              <a:rPr lang="en-US" sz="2000" dirty="0">
                <a:latin typeface="Courier New"/>
                <a:cs typeface="Courier New"/>
              </a:rPr>
              <a:t>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"},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  "</a:t>
            </a:r>
            <a:r>
              <a:rPr lang="en-US" sz="2000" dirty="0">
                <a:latin typeface="Courier New"/>
                <a:cs typeface="Courier New"/>
              </a:rPr>
              <a:t>pop2010" : {"$last" : "$</a:t>
            </a:r>
            <a:r>
              <a:rPr lang="en-US" sz="2000" dirty="0" err="1">
                <a:latin typeface="Courier New"/>
                <a:cs typeface="Courier New"/>
              </a:rPr>
              <a:t>data.totalPop</a:t>
            </a:r>
            <a:r>
              <a:rPr lang="en-US" sz="2000" dirty="0">
                <a:latin typeface="Courier New"/>
                <a:cs typeface="Courier New"/>
              </a:rPr>
              <a:t>"}}},                    </a:t>
            </a:r>
            <a:r>
              <a:rPr lang="en-US" sz="2000" dirty="0" smtClean="0">
                <a:latin typeface="Courier New"/>
                <a:cs typeface="Courier New"/>
              </a:rPr>
              <a:t>	{</a:t>
            </a:r>
            <a:r>
              <a:rPr lang="en-US" sz="2000" dirty="0">
                <a:latin typeface="Courier New"/>
                <a:cs typeface="Courier New"/>
              </a:rPr>
              <a:t>$project : {"_id" : 0,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name" : "$_id",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delta" : {"$subtract" : 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                     [</a:t>
            </a:r>
            <a:r>
              <a:rPr lang="en-US" sz="2000" dirty="0">
                <a:latin typeface="Courier New"/>
                <a:cs typeface="Courier New"/>
              </a:rPr>
              <a:t>"$pop2010", "$pop1990"]},                                 </a:t>
            </a:r>
            <a:r>
              <a:rPr lang="en-US" sz="2000" dirty="0" smtClean="0">
                <a:latin typeface="Courier New"/>
                <a:cs typeface="Courier New"/>
              </a:rPr>
              <a:t>					 "</a:t>
            </a:r>
            <a:r>
              <a:rPr lang="en-US" sz="2000" dirty="0">
                <a:latin typeface="Courier New"/>
                <a:cs typeface="Courier New"/>
              </a:rPr>
              <a:t>pop1990" : 1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"pop2010” : 1}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}]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3900" y="3644900"/>
            <a:ext cx="8166100" cy="22987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$project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25450" y="1427480"/>
            <a:ext cx="5505450" cy="2230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D6C6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Reshape Documents</a:t>
            </a:r>
          </a:p>
          <a:p>
            <a:pPr lvl="1"/>
            <a:r>
              <a:rPr lang="en-US" sz="2400" dirty="0" smtClean="0"/>
              <a:t>Include, exclude or rename fields</a:t>
            </a:r>
          </a:p>
          <a:p>
            <a:pPr lvl="1"/>
            <a:r>
              <a:rPr lang="en-US" sz="2400" dirty="0" smtClean="0"/>
              <a:t>C</a:t>
            </a:r>
            <a:r>
              <a:rPr lang="en-US" sz="2400" dirty="0" smtClean="0"/>
              <a:t>ompute field values</a:t>
            </a:r>
            <a:endParaRPr lang="en-US" sz="2400" dirty="0" smtClean="0"/>
          </a:p>
          <a:p>
            <a:pPr lvl="1"/>
            <a:r>
              <a:rPr lang="en-US" sz="2400" dirty="0" smtClean="0"/>
              <a:t>Create sub-document fields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30" y="3530606"/>
            <a:ext cx="4622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84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and Excluding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7533" y="1523999"/>
            <a:ext cx="3751651" cy="174405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394" y="1524000"/>
            <a:ext cx="3877740" cy="138328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23108" y="1897455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418026" y="3427126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7844" y="1523428"/>
            <a:ext cx="3744630" cy="1779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$project: 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{ “_id” : 0,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“pop1990” : 1,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“pop2010” : 1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4" y="3053442"/>
            <a:ext cx="3877740" cy="165704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394" y="1524000"/>
            <a:ext cx="4038606" cy="1383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>
                <a:latin typeface="Courier New"/>
                <a:cs typeface="Courier New"/>
              </a:rPr>
              <a:t>"_id" : "</a:t>
            </a:r>
            <a:r>
              <a:rPr lang="en-US" sz="2000" dirty="0" smtClean="0">
                <a:latin typeface="Courier New"/>
                <a:cs typeface="Courier New"/>
              </a:rPr>
              <a:t>Virginia”,   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453588,           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</a:t>
            </a:r>
            <a:r>
              <a:rPr lang="en-US" sz="2000" dirty="0" smtClean="0">
                <a:latin typeface="Courier New"/>
                <a:cs typeface="Courier New"/>
              </a:rPr>
              <a:t>3725789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1836" y="3064291"/>
            <a:ext cx="4038606" cy="1383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"</a:t>
            </a:r>
            <a:r>
              <a:rPr lang="en-US" sz="2000" dirty="0">
                <a:latin typeface="Courier New"/>
                <a:cs typeface="Courier New"/>
              </a:rPr>
              <a:t>_id" : "South Dakota",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453588,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</a:t>
            </a:r>
            <a:r>
              <a:rPr lang="en-US" sz="2000" dirty="0" smtClean="0">
                <a:latin typeface="Courier New"/>
                <a:cs typeface="Courier New"/>
              </a:rPr>
              <a:t>3725789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56960" y="4005103"/>
            <a:ext cx="3877740" cy="112680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6960" y="5280544"/>
            <a:ext cx="3877740" cy="11376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960" y="4005102"/>
            <a:ext cx="4038606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"</a:t>
            </a:r>
            <a:r>
              <a:rPr lang="en-US" sz="2000" dirty="0">
                <a:latin typeface="Courier New"/>
                <a:cs typeface="Courier New"/>
              </a:rPr>
              <a:t>pop1990" : 453588,           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</a:t>
            </a:r>
            <a:r>
              <a:rPr lang="en-US" sz="2000" dirty="0" smtClean="0">
                <a:latin typeface="Courier New"/>
                <a:cs typeface="Courier New"/>
              </a:rPr>
              <a:t>3725789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52402" y="5291393"/>
            <a:ext cx="4038606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453588,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</a:t>
            </a:r>
            <a:r>
              <a:rPr lang="en-US" sz="2000" dirty="0" smtClean="0">
                <a:latin typeface="Courier New"/>
                <a:cs typeface="Courier New"/>
              </a:rPr>
              <a:t>3725789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850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48354" y="5572644"/>
            <a:ext cx="4167046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”name" </a:t>
            </a:r>
            <a:r>
              <a:rPr lang="en-US" sz="2000" dirty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“South Dakota”,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”delta" </a:t>
            </a:r>
            <a:r>
              <a:rPr lang="en-US" sz="2000" dirty="0">
                <a:latin typeface="Courier New"/>
                <a:cs typeface="Courier New"/>
              </a:rPr>
              <a:t>: 118176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62"/>
            <a:ext cx="8229600" cy="1143000"/>
          </a:xfrm>
        </p:spPr>
        <p:txBody>
          <a:bodyPr/>
          <a:lstStyle/>
          <a:p>
            <a:r>
              <a:rPr lang="en-US" dirty="0" smtClean="0"/>
              <a:t>Renaming and Computing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7532" y="1022382"/>
            <a:ext cx="3978033" cy="2665116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393" y="1022383"/>
            <a:ext cx="3877740" cy="1383285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23107" y="1395838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557726" y="3755270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7843" y="1021811"/>
            <a:ext cx="3744630" cy="26656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$project: 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ts val="2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{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“_id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” : 0,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“pop1990” : 0,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“pop2010” : 0,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“name” : “$_id”,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  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delta" :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		 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{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"$subtract" : </a:t>
            </a:r>
            <a:endParaRPr lang="en-US" sz="2000" dirty="0" smtClean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[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"$pop2010", </a:t>
            </a:r>
            <a:endParaRPr lang="en-US" sz="2000" dirty="0" smtClean="0">
              <a:solidFill>
                <a:srgbClr val="3A281E"/>
              </a:solidFill>
              <a:latin typeface="Courier New"/>
              <a:cs typeface="Courier New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 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$pop1990"]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}}</a:t>
            </a:r>
          </a:p>
          <a:p>
            <a:pPr>
              <a:lnSpc>
                <a:spcPts val="2000"/>
              </a:lnSpc>
            </a:pP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rgbClr val="3A281E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3" y="2551826"/>
            <a:ext cx="3877740" cy="139413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393" y="1022383"/>
            <a:ext cx="4038606" cy="1383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>
                <a:latin typeface="Courier New"/>
                <a:cs typeface="Courier New"/>
              </a:rPr>
              <a:t>"_id" : "</a:t>
            </a:r>
            <a:r>
              <a:rPr lang="en-US" sz="2000" dirty="0" smtClean="0">
                <a:latin typeface="Courier New"/>
                <a:cs typeface="Courier New"/>
              </a:rPr>
              <a:t>Virginia”,   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</a:t>
            </a:r>
            <a:r>
              <a:rPr lang="en-US" sz="2000" dirty="0" smtClean="0">
                <a:latin typeface="Courier New"/>
                <a:cs typeface="Courier New"/>
              </a:rPr>
              <a:t>: 6187358</a:t>
            </a:r>
            <a:r>
              <a:rPr lang="en-US" sz="2000" dirty="0">
                <a:latin typeface="Courier New"/>
                <a:cs typeface="Courier New"/>
              </a:rPr>
              <a:t>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8001024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1835" y="2562674"/>
            <a:ext cx="4038606" cy="1383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"</a:t>
            </a:r>
            <a:r>
              <a:rPr lang="en-US" sz="2000" dirty="0">
                <a:latin typeface="Courier New"/>
                <a:cs typeface="Courier New"/>
              </a:rPr>
              <a:t>_id" : "South Dakota",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696004,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814180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17532" y="4297203"/>
            <a:ext cx="3978033" cy="112680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007" y="5561795"/>
            <a:ext cx="4009558" cy="113765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960" y="4297202"/>
            <a:ext cx="3929840" cy="1126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”name" </a:t>
            </a:r>
            <a:r>
              <a:rPr lang="en-US" sz="2000" dirty="0">
                <a:latin typeface="Courier New"/>
                <a:cs typeface="Courier New"/>
              </a:rPr>
              <a:t>: </a:t>
            </a:r>
            <a:r>
              <a:rPr lang="en-US" sz="2000" dirty="0" smtClean="0">
                <a:latin typeface="Courier New"/>
                <a:cs typeface="Courier New"/>
              </a:rPr>
              <a:t>“Virginia”,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”delta" </a:t>
            </a:r>
            <a:r>
              <a:rPr lang="en-US" sz="2000" dirty="0">
                <a:latin typeface="Courier New"/>
                <a:cs typeface="Courier New"/>
              </a:rPr>
              <a:t>: 1813666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242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number of people living within 500KM of Memphis, TN in 1990, 2000, 2010</a:t>
            </a:r>
          </a:p>
        </p:txBody>
      </p:sp>
      <p:pic>
        <p:nvPicPr>
          <p:cNvPr id="4" name="Content Placeholder 3" descr="Screen Shot 2015-02-13 at 4.08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" b="2002"/>
          <a:stretch>
            <a:fillRect/>
          </a:stretch>
        </p:blipFill>
        <p:spPr/>
      </p:pic>
      <p:sp>
        <p:nvSpPr>
          <p:cNvPr id="6" name="Oval 5"/>
          <p:cNvSpPr>
            <a:spLocks noChangeAspect="1"/>
          </p:cNvSpPr>
          <p:nvPr/>
        </p:nvSpPr>
        <p:spPr>
          <a:xfrm>
            <a:off x="4673600" y="3549650"/>
            <a:ext cx="1517650" cy="151765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 number of people living within 500KM of Memphis, TN in 1990, 2000,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db.cData.aggregate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[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{$</a:t>
            </a:r>
            <a:r>
              <a:rPr lang="en-US" dirty="0" err="1">
                <a:latin typeface="Courier New"/>
                <a:cs typeface="Courier New"/>
              </a:rPr>
              <a:t>geoNear</a:t>
            </a:r>
            <a:r>
              <a:rPr lang="en-US" dirty="0">
                <a:latin typeface="Courier New"/>
                <a:cs typeface="Courier New"/>
              </a:rPr>
              <a:t> :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</a:t>
            </a:r>
            <a:r>
              <a:rPr lang="en-US" dirty="0">
                <a:latin typeface="Courier New"/>
                <a:cs typeface="Courier New"/>
              </a:rPr>
              <a:t>"near" : {"type" : "Point", "coordinates" : [90, 35]}, 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“</a:t>
            </a:r>
            <a:r>
              <a:rPr lang="en-US" dirty="0" err="1" smtClean="0">
                <a:latin typeface="Courier New"/>
                <a:cs typeface="Courier New"/>
              </a:rPr>
              <a:t>distanceField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>
                <a:latin typeface="Courier New"/>
                <a:cs typeface="Courier New"/>
              </a:rPr>
              <a:t>: "</a:t>
            </a:r>
            <a:r>
              <a:rPr lang="en-US" dirty="0" err="1">
                <a:latin typeface="Courier New"/>
                <a:cs typeface="Courier New"/>
              </a:rPr>
              <a:t>dist.calculated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“</a:t>
            </a:r>
            <a:r>
              <a:rPr lang="en-US" dirty="0" err="1" smtClean="0">
                <a:latin typeface="Courier New"/>
                <a:cs typeface="Courier New"/>
              </a:rPr>
              <a:t>maxDistance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>
                <a:latin typeface="Courier New"/>
                <a:cs typeface="Courier New"/>
              </a:rPr>
              <a:t>: 500000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“</a:t>
            </a:r>
            <a:r>
              <a:rPr lang="en-US" dirty="0" err="1" smtClean="0">
                <a:latin typeface="Courier New"/>
                <a:cs typeface="Courier New"/>
              </a:rPr>
              <a:t>includeLocs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>
                <a:latin typeface="Courier New"/>
                <a:cs typeface="Courier New"/>
              </a:rPr>
              <a:t>: "</a:t>
            </a:r>
            <a:r>
              <a:rPr lang="en-US" dirty="0" err="1">
                <a:latin typeface="Courier New"/>
                <a:cs typeface="Courier New"/>
              </a:rPr>
              <a:t>dist.location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“spherical” </a:t>
            </a:r>
            <a:r>
              <a:rPr lang="en-US" dirty="0">
                <a:latin typeface="Courier New"/>
                <a:cs typeface="Courier New"/>
              </a:rPr>
              <a:t>: true  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{$unwind : "$data"}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{$group : {"_id" : "$</a:t>
            </a:r>
            <a:r>
              <a:rPr lang="en-US" dirty="0" err="1">
                <a:latin typeface="Courier New"/>
                <a:cs typeface="Courier New"/>
              </a:rPr>
              <a:t>data.year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totalPop</a:t>
            </a:r>
            <a:r>
              <a:rPr lang="en-US" dirty="0">
                <a:latin typeface="Courier New"/>
                <a:cs typeface="Courier New"/>
              </a:rPr>
              <a:t>" : {"$sum" : "$</a:t>
            </a:r>
            <a:r>
              <a:rPr lang="en-US" dirty="0" err="1">
                <a:latin typeface="Courier New"/>
                <a:cs typeface="Courier New"/>
              </a:rPr>
              <a:t>data.totalPop</a:t>
            </a:r>
            <a:r>
              <a:rPr lang="en-US" dirty="0">
                <a:latin typeface="Courier New"/>
                <a:cs typeface="Courier New"/>
              </a:rPr>
              <a:t>"},          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"</a:t>
            </a:r>
            <a:r>
              <a:rPr lang="en-US" dirty="0">
                <a:latin typeface="Courier New"/>
                <a:cs typeface="Courier New"/>
              </a:rPr>
              <a:t>states" : {"$</a:t>
            </a:r>
            <a:r>
              <a:rPr lang="en-US" dirty="0" err="1">
                <a:latin typeface="Courier New"/>
                <a:cs typeface="Courier New"/>
              </a:rPr>
              <a:t>addToSet</a:t>
            </a:r>
            <a:r>
              <a:rPr lang="en-US" dirty="0">
                <a:latin typeface="Courier New"/>
                <a:cs typeface="Courier New"/>
              </a:rPr>
              <a:t>" : "$name"}}}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{$sort : {"_id" : 1}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])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952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geoNear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42900" y="1867746"/>
            <a:ext cx="5949950" cy="1679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28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Order/Filter Documents by Location</a:t>
            </a:r>
          </a:p>
          <a:p>
            <a:pPr lvl="1"/>
            <a:r>
              <a:rPr lang="en-US" dirty="0" smtClean="0"/>
              <a:t>Requires a geospatial index</a:t>
            </a:r>
          </a:p>
          <a:p>
            <a:pPr lvl="1"/>
            <a:r>
              <a:rPr lang="en-US" dirty="0" smtClean="0"/>
              <a:t>Output includes physical distance</a:t>
            </a:r>
          </a:p>
          <a:p>
            <a:pPr lvl="1"/>
            <a:r>
              <a:rPr lang="en-US" dirty="0" smtClean="0"/>
              <a:t>Must be first aggregation stage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57" y="3733800"/>
            <a:ext cx="3098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6393" y="3659722"/>
            <a:ext cx="4038606" cy="24092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"</a:t>
            </a:r>
            <a:r>
              <a:rPr lang="en-US" sz="2000" dirty="0">
                <a:latin typeface="Courier New"/>
                <a:cs typeface="Courier New"/>
              </a:rPr>
              <a:t>_id" : </a:t>
            </a:r>
            <a:r>
              <a:rPr lang="en-US" sz="2000" dirty="0" smtClean="0">
                <a:latin typeface="Courier New"/>
                <a:cs typeface="Courier New"/>
              </a:rPr>
              <a:t>”Tennessee"</a:t>
            </a:r>
            <a:r>
              <a:rPr lang="en-US" sz="2000" dirty="0">
                <a:latin typeface="Courier New"/>
                <a:cs typeface="Courier New"/>
              </a:rPr>
              <a:t>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4877185</a:t>
            </a:r>
            <a:r>
              <a:rPr lang="en-US" sz="2000" dirty="0" smtClean="0">
                <a:latin typeface="Courier New"/>
                <a:cs typeface="Courier New"/>
              </a:rPr>
              <a:t>,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6346105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“center” :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“type” : “Point”,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    “coordinates” :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			</a:t>
            </a:r>
            <a:r>
              <a:rPr lang="en-US" sz="2000" dirty="0" smtClean="0">
                <a:latin typeface="Courier New"/>
                <a:cs typeface="Courier New"/>
              </a:rPr>
              <a:t>[86.6, 37.8]}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393" y="1022383"/>
            <a:ext cx="4038606" cy="24092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>
                <a:latin typeface="Courier New"/>
                <a:cs typeface="Courier New"/>
              </a:rPr>
              <a:t>"_id" : "</a:t>
            </a:r>
            <a:r>
              <a:rPr lang="en-US" sz="2000" dirty="0" smtClean="0">
                <a:latin typeface="Courier New"/>
                <a:cs typeface="Courier New"/>
              </a:rPr>
              <a:t>Virginia”,   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</a:t>
            </a:r>
            <a:r>
              <a:rPr lang="en-US" sz="2000" dirty="0" smtClean="0">
                <a:latin typeface="Courier New"/>
                <a:cs typeface="Courier New"/>
              </a:rPr>
              <a:t>: 6187358</a:t>
            </a:r>
            <a:r>
              <a:rPr lang="en-US" sz="2000" dirty="0">
                <a:latin typeface="Courier New"/>
                <a:cs typeface="Courier New"/>
              </a:rPr>
              <a:t>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</a:t>
            </a:r>
            <a:r>
              <a:rPr lang="en-US" sz="2000" dirty="0" smtClean="0">
                <a:latin typeface="Courier New"/>
                <a:cs typeface="Courier New"/>
              </a:rPr>
              <a:t>8001024,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“center” :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{“type” : “Point”,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“coordinates” :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		[78.6, 37.5]}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62"/>
            <a:ext cx="8229600" cy="1143000"/>
          </a:xfrm>
        </p:spPr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geoNear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7532" y="1022382"/>
            <a:ext cx="3978033" cy="163919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393" y="1022383"/>
            <a:ext cx="3877740" cy="2409206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23107" y="1395838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557726" y="2802770"/>
            <a:ext cx="501446" cy="457200"/>
          </a:xfrm>
          <a:prstGeom prst="right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7842" y="1021811"/>
            <a:ext cx="4523158" cy="16397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{$</a:t>
            </a:r>
            <a:r>
              <a:rPr lang="en-US" sz="2000" dirty="0" err="1">
                <a:solidFill>
                  <a:srgbClr val="3A281E"/>
                </a:solidFill>
                <a:latin typeface="Courier New"/>
                <a:cs typeface="Courier New"/>
              </a:rPr>
              <a:t>geoNear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: {     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"near”: 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{"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type”: "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Point"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  "coordinates”: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          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[90, 35]},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solidFill>
                  <a:srgbClr val="3A281E"/>
                </a:solidFill>
                <a:latin typeface="Courier New"/>
                <a:cs typeface="Courier New"/>
              </a:rPr>
              <a:t>maxDistance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: 500000,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3A281E"/>
                </a:solidFill>
                <a:latin typeface="Courier New"/>
                <a:cs typeface="Courier New"/>
              </a:rPr>
              <a:t>spherical </a:t>
            </a:r>
            <a:r>
              <a:rPr lang="en-US" sz="2000" dirty="0">
                <a:solidFill>
                  <a:srgbClr val="3A281E"/>
                </a:solidFill>
                <a:latin typeface="Courier New"/>
                <a:cs typeface="Courier New"/>
              </a:rPr>
              <a:t>: true  }}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393" y="3564960"/>
            <a:ext cx="3877740" cy="250396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4553" y="3526351"/>
            <a:ext cx="4038606" cy="24092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{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  "</a:t>
            </a:r>
            <a:r>
              <a:rPr lang="en-US" sz="2000" dirty="0">
                <a:latin typeface="Courier New"/>
                <a:cs typeface="Courier New"/>
              </a:rPr>
              <a:t>_id" : </a:t>
            </a:r>
            <a:r>
              <a:rPr lang="en-US" sz="2000" dirty="0" smtClean="0">
                <a:latin typeface="Courier New"/>
                <a:cs typeface="Courier New"/>
              </a:rPr>
              <a:t>”Tennessee"</a:t>
            </a:r>
            <a:r>
              <a:rPr lang="en-US" sz="2000" dirty="0">
                <a:latin typeface="Courier New"/>
                <a:cs typeface="Courier New"/>
              </a:rPr>
              <a:t>,            </a:t>
            </a:r>
            <a:endParaRPr lang="en-US" sz="2000" dirty="0" smtClean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pop1990" : 4877185</a:t>
            </a:r>
            <a:r>
              <a:rPr lang="en-US" sz="2000" dirty="0" smtClean="0">
                <a:latin typeface="Courier New"/>
                <a:cs typeface="Courier New"/>
              </a:rPr>
              <a:t>,           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"</a:t>
            </a:r>
            <a:r>
              <a:rPr lang="en-US" sz="2000" dirty="0">
                <a:latin typeface="Courier New"/>
                <a:cs typeface="Courier New"/>
              </a:rPr>
              <a:t>pop2010" : 6346105</a:t>
            </a:r>
            <a:r>
              <a:rPr lang="en-US" sz="2000" dirty="0" smtClean="0">
                <a:latin typeface="Courier New"/>
                <a:cs typeface="Courier New"/>
              </a:rPr>
              <a:t>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“center” :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{</a:t>
            </a:r>
            <a:r>
              <a:rPr lang="en-US" sz="2000" dirty="0">
                <a:latin typeface="Courier New"/>
                <a:cs typeface="Courier New"/>
              </a:rPr>
              <a:t>“type” : “Point”,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     “coordinates” :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>
                <a:latin typeface="Courier New"/>
                <a:cs typeface="Courier New"/>
              </a:rPr>
              <a:t>			</a:t>
            </a:r>
            <a:r>
              <a:rPr lang="en-US" sz="2000" dirty="0" smtClean="0">
                <a:latin typeface="Courier New"/>
                <a:cs typeface="Courier New"/>
              </a:rPr>
              <a:t>[86.6, 37.8]}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24553" y="3431589"/>
            <a:ext cx="3877740" cy="250396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696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I want to save the results to a collection?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Courier New"/>
                <a:cs typeface="Courier New"/>
              </a:rPr>
              <a:t>db.cData.aggregate</a:t>
            </a:r>
            <a:r>
              <a:rPr lang="en-US" dirty="0" smtClean="0">
                <a:latin typeface="Courier New"/>
                <a:cs typeface="Courier New"/>
              </a:rPr>
              <a:t>([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{$</a:t>
            </a:r>
            <a:r>
              <a:rPr lang="en-US" dirty="0" err="1" smtClean="0">
                <a:latin typeface="Courier New"/>
                <a:cs typeface="Courier New"/>
              </a:rPr>
              <a:t>geoNear</a:t>
            </a:r>
            <a:r>
              <a:rPr lang="en-US" dirty="0" smtClean="0">
                <a:latin typeface="Courier New"/>
                <a:cs typeface="Courier New"/>
              </a:rPr>
              <a:t> : {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"near" : {"type" : "Point", "coordinates" : [90, 35]},   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“</a:t>
            </a:r>
            <a:r>
              <a:rPr lang="en-US" dirty="0" err="1" smtClean="0">
                <a:latin typeface="Courier New"/>
                <a:cs typeface="Courier New"/>
              </a:rPr>
              <a:t>distanceField</a:t>
            </a:r>
            <a:r>
              <a:rPr lang="en-US" dirty="0" smtClean="0">
                <a:latin typeface="Courier New"/>
                <a:cs typeface="Courier New"/>
              </a:rPr>
              <a:t>” : "</a:t>
            </a:r>
            <a:r>
              <a:rPr lang="en-US" dirty="0" err="1" smtClean="0">
                <a:latin typeface="Courier New"/>
                <a:cs typeface="Courier New"/>
              </a:rPr>
              <a:t>dist.calculated</a:t>
            </a:r>
            <a:r>
              <a:rPr lang="en-US" dirty="0" smtClean="0">
                <a:latin typeface="Courier New"/>
                <a:cs typeface="Courier New"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“</a:t>
            </a:r>
            <a:r>
              <a:rPr lang="en-US" dirty="0" err="1" smtClean="0">
                <a:latin typeface="Courier New"/>
                <a:cs typeface="Courier New"/>
              </a:rPr>
              <a:t>maxDistance</a:t>
            </a:r>
            <a:r>
              <a:rPr lang="en-US" dirty="0" smtClean="0">
                <a:latin typeface="Courier New"/>
                <a:cs typeface="Courier New"/>
              </a:rPr>
              <a:t>” : 500000,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“</a:t>
            </a:r>
            <a:r>
              <a:rPr lang="en-US" dirty="0" err="1" smtClean="0">
                <a:latin typeface="Courier New"/>
                <a:cs typeface="Courier New"/>
              </a:rPr>
              <a:t>includeLocs</a:t>
            </a:r>
            <a:r>
              <a:rPr lang="en-US" dirty="0" smtClean="0">
                <a:latin typeface="Courier New"/>
                <a:cs typeface="Courier New"/>
              </a:rPr>
              <a:t>” : "</a:t>
            </a:r>
            <a:r>
              <a:rPr lang="en-US" dirty="0" err="1" smtClean="0">
                <a:latin typeface="Courier New"/>
                <a:cs typeface="Courier New"/>
              </a:rPr>
              <a:t>dist.location</a:t>
            </a:r>
            <a:r>
              <a:rPr lang="en-US" dirty="0" smtClean="0">
                <a:latin typeface="Courier New"/>
                <a:cs typeface="Courier New"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“spherical” : true  }},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{$unwind : "$data"},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{$group : {"_id" : "$</a:t>
            </a:r>
            <a:r>
              <a:rPr lang="en-US" dirty="0" err="1" smtClean="0">
                <a:latin typeface="Courier New"/>
                <a:cs typeface="Courier New"/>
              </a:rPr>
              <a:t>data.year</a:t>
            </a:r>
            <a:r>
              <a:rPr lang="en-US" dirty="0" smtClean="0">
                <a:latin typeface="Courier New"/>
                <a:cs typeface="Courier New"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       "</a:t>
            </a:r>
            <a:r>
              <a:rPr lang="en-US" dirty="0" err="1" smtClean="0">
                <a:latin typeface="Courier New"/>
                <a:cs typeface="Courier New"/>
              </a:rPr>
              <a:t>totalPop</a:t>
            </a:r>
            <a:r>
              <a:rPr lang="en-US" dirty="0" smtClean="0">
                <a:latin typeface="Courier New"/>
                <a:cs typeface="Courier New"/>
              </a:rPr>
              <a:t>" : {"$sum" : "$</a:t>
            </a:r>
            <a:r>
              <a:rPr lang="en-US" dirty="0" err="1" smtClean="0">
                <a:latin typeface="Courier New"/>
                <a:cs typeface="Courier New"/>
              </a:rPr>
              <a:t>data.totalPop</a:t>
            </a:r>
            <a:r>
              <a:rPr lang="en-US" dirty="0" smtClean="0">
                <a:latin typeface="Courier New"/>
                <a:cs typeface="Courier New"/>
              </a:rPr>
              <a:t>"},             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           "states" : {"$</a:t>
            </a:r>
            <a:r>
              <a:rPr lang="en-US" dirty="0" err="1" smtClean="0">
                <a:latin typeface="Courier New"/>
                <a:cs typeface="Courier New"/>
              </a:rPr>
              <a:t>addToSet</a:t>
            </a:r>
            <a:r>
              <a:rPr lang="en-US" dirty="0" smtClean="0">
                <a:latin typeface="Courier New"/>
                <a:cs typeface="Courier New"/>
              </a:rPr>
              <a:t>" : "$name"}}},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  {$sort : {"_id" : 1}},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{$out : “</a:t>
            </a:r>
            <a:r>
              <a:rPr lang="en-US" dirty="0" err="1" smtClean="0">
                <a:latin typeface="Courier New"/>
                <a:cs typeface="Courier New"/>
              </a:rPr>
              <a:t>peopleNearMemphis</a:t>
            </a:r>
            <a:r>
              <a:rPr lang="en-US" dirty="0" smtClean="0">
                <a:latin typeface="Courier New"/>
                <a:cs typeface="Courier New"/>
              </a:rPr>
              <a:t>”}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 New"/>
                <a:cs typeface="Courier New"/>
              </a:rPr>
              <a:t>])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3900" y="5257800"/>
            <a:ext cx="4533900" cy="355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4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Example: US Census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3033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Census data from 1990, 2000, 2010</a:t>
            </a:r>
          </a:p>
          <a:p>
            <a:endParaRPr lang="en-US" sz="2000" dirty="0"/>
          </a:p>
          <a:p>
            <a:r>
              <a:rPr lang="en-US" sz="2000" dirty="0" smtClean="0"/>
              <a:t>Question: </a:t>
            </a:r>
          </a:p>
          <a:p>
            <a:pPr marL="457200" lvl="1" indent="0">
              <a:buNone/>
            </a:pPr>
            <a:r>
              <a:rPr lang="en-US" sz="2000" dirty="0" smtClean="0"/>
              <a:t>Which US Division has the fastest growing population density?</a:t>
            </a:r>
          </a:p>
          <a:p>
            <a:pPr lvl="1"/>
            <a:r>
              <a:rPr lang="en-US" sz="2000" dirty="0" smtClean="0"/>
              <a:t>We only want to include data </a:t>
            </a:r>
            <a:r>
              <a:rPr lang="en-US" sz="2000" dirty="0" smtClean="0"/>
              <a:t>for states </a:t>
            </a:r>
            <a:r>
              <a:rPr lang="en-US" sz="2000" dirty="0" smtClean="0"/>
              <a:t>with more than 1M people</a:t>
            </a:r>
          </a:p>
          <a:p>
            <a:pPr lvl="1"/>
            <a:r>
              <a:rPr lang="en-US" sz="2000" dirty="0" smtClean="0"/>
              <a:t>We only want to include divisions larger than 100K square miles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1257300" lvl="3" indent="0">
              <a:buNone/>
            </a:pPr>
            <a:r>
              <a:rPr lang="en-US" sz="2000" dirty="0" smtClean="0"/>
              <a:t>			</a:t>
            </a:r>
            <a:r>
              <a:rPr lang="en-US" dirty="0" smtClean="0"/>
              <a:t>Division = a group of US States</a:t>
            </a:r>
            <a:endParaRPr lang="en-US" dirty="0"/>
          </a:p>
          <a:p>
            <a:pPr marL="1257300" lvl="3" indent="0">
              <a:buNone/>
            </a:pPr>
            <a:r>
              <a:rPr lang="en-US" dirty="0" smtClean="0"/>
              <a:t>			Population density = Area of division/# of people</a:t>
            </a:r>
            <a:endParaRPr lang="en-US" dirty="0"/>
          </a:p>
          <a:p>
            <a:pPr marL="1257300" lvl="3" indent="0">
              <a:buNone/>
            </a:pPr>
            <a:r>
              <a:rPr lang="en-US" dirty="0" smtClean="0"/>
              <a:t>			Data is provided at the state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9" y="4470687"/>
            <a:ext cx="1553478" cy="6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4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Courier New"/>
                <a:cs typeface="Courier New"/>
              </a:rPr>
              <a:t>d</a:t>
            </a:r>
            <a:r>
              <a:rPr lang="en-US" sz="1800" b="1" dirty="0" err="1" smtClean="0">
                <a:latin typeface="Courier New"/>
                <a:cs typeface="Courier New"/>
              </a:rPr>
              <a:t>b.cData.aggregate</a:t>
            </a:r>
            <a:r>
              <a:rPr lang="en-US" sz="1800" b="1" dirty="0">
                <a:latin typeface="Courier New"/>
                <a:cs typeface="Courier New"/>
              </a:rPr>
              <a:t>(</a:t>
            </a:r>
            <a:r>
              <a:rPr lang="en-US" sz="1800" b="1" dirty="0" smtClean="0">
                <a:latin typeface="Courier New"/>
                <a:cs typeface="Courier New"/>
              </a:rPr>
              <a:t>[&lt;pipeline stages&gt;,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latin typeface="Courier New"/>
                <a:cs typeface="Courier New"/>
              </a:rPr>
              <a:t>                    {“$out” : “</a:t>
            </a:r>
            <a:r>
              <a:rPr lang="en-US" sz="2400" b="1" dirty="0" err="1" smtClean="0">
                <a:latin typeface="Courier New"/>
                <a:cs typeface="Courier New"/>
              </a:rPr>
              <a:t>resultsCollection</a:t>
            </a:r>
            <a:r>
              <a:rPr lang="en-US" sz="1800" b="1" dirty="0" smtClean="0">
                <a:latin typeface="Courier New"/>
                <a:cs typeface="Courier New"/>
              </a:rPr>
              <a:t>”}])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Save aggregation results to a new collection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New aggregation </a:t>
            </a:r>
            <a:r>
              <a:rPr lang="en-US" sz="2400" dirty="0" smtClean="0"/>
              <a:t>uses: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Transform </a:t>
            </a:r>
            <a:r>
              <a:rPr lang="en-US" sz="2400" dirty="0" smtClean="0"/>
              <a:t>documents - ETL</a:t>
            </a:r>
          </a:p>
        </p:txBody>
      </p:sp>
    </p:spTree>
    <p:extLst>
      <p:ext uri="{BB962C8B-B14F-4D97-AF65-F5344CB8AC3E}">
        <p14:creationId xmlns:p14="http://schemas.microsoft.com/office/powerpoint/2010/main" val="150565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Original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Which US Division has the fastest growing population density?</a:t>
            </a:r>
          </a:p>
          <a:p>
            <a:pPr lvl="1"/>
            <a:r>
              <a:rPr lang="en-US" sz="2000" dirty="0"/>
              <a:t>We only want to include </a:t>
            </a:r>
            <a:r>
              <a:rPr lang="en-US" sz="2000" dirty="0" smtClean="0"/>
              <a:t>states </a:t>
            </a:r>
            <a:r>
              <a:rPr lang="en-US" sz="2000" dirty="0"/>
              <a:t>with more than 1M people</a:t>
            </a:r>
          </a:p>
          <a:p>
            <a:pPr lvl="1"/>
            <a:r>
              <a:rPr lang="en-US" sz="2000" dirty="0"/>
              <a:t>We only want to include divisions larger than </a:t>
            </a:r>
            <a:r>
              <a:rPr lang="en-US" sz="2000" dirty="0" smtClean="0"/>
              <a:t>100K </a:t>
            </a:r>
            <a:r>
              <a:rPr lang="en-US" sz="2000" dirty="0"/>
              <a:t>square miles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5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Division with Fastest Growing Pop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244600"/>
            <a:ext cx="8801100" cy="5613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db.cData.aggregate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[{$match : {"</a:t>
            </a:r>
            <a:r>
              <a:rPr lang="en-US" dirty="0" err="1">
                <a:latin typeface="Courier New"/>
                <a:cs typeface="Courier New"/>
              </a:rPr>
              <a:t>data.totalPop</a:t>
            </a:r>
            <a:r>
              <a:rPr lang="en-US" dirty="0">
                <a:latin typeface="Courier New"/>
                <a:cs typeface="Courier New"/>
              </a:rPr>
              <a:t>" : {"$</a:t>
            </a:r>
            <a:r>
              <a:rPr lang="en-US" dirty="0" err="1">
                <a:latin typeface="Courier New"/>
                <a:cs typeface="Courier New"/>
              </a:rPr>
              <a:t>gt</a:t>
            </a:r>
            <a:r>
              <a:rPr lang="en-US" dirty="0">
                <a:latin typeface="Courier New"/>
                <a:cs typeface="Courier New"/>
              </a:rPr>
              <a:t>" : 1000000}}}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{$unwind : "$data"}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{</a:t>
            </a:r>
            <a:r>
              <a:rPr lang="en-US" dirty="0">
                <a:latin typeface="Courier New"/>
                <a:cs typeface="Courier New"/>
              </a:rPr>
              <a:t>$sort : {"</a:t>
            </a:r>
            <a:r>
              <a:rPr lang="en-US" dirty="0" err="1">
                <a:latin typeface="Courier New"/>
                <a:cs typeface="Courier New"/>
              </a:rPr>
              <a:t>data.year</a:t>
            </a:r>
            <a:r>
              <a:rPr lang="en-US" dirty="0">
                <a:latin typeface="Courier New"/>
                <a:cs typeface="Courier New"/>
              </a:rPr>
              <a:t>" : 1}}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{$group : {"_id" : "$name"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</a:t>
            </a:r>
            <a:r>
              <a:rPr lang="en-US" dirty="0">
                <a:latin typeface="Courier New"/>
                <a:cs typeface="Courier New"/>
              </a:rPr>
              <a:t>"pop1990" : {"$first" : "$</a:t>
            </a:r>
            <a:r>
              <a:rPr lang="en-US" dirty="0" err="1">
                <a:latin typeface="Courier New"/>
                <a:cs typeface="Courier New"/>
              </a:rPr>
              <a:t>data.totalPop</a:t>
            </a:r>
            <a:r>
              <a:rPr lang="en-US" dirty="0">
                <a:latin typeface="Courier New"/>
                <a:cs typeface="Courier New"/>
              </a:rPr>
              <a:t>"},          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"</a:t>
            </a:r>
            <a:r>
              <a:rPr lang="en-US" dirty="0">
                <a:latin typeface="Courier New"/>
                <a:cs typeface="Courier New"/>
              </a:rPr>
              <a:t>pop2010" : {"$last" : "$</a:t>
            </a:r>
            <a:r>
              <a:rPr lang="en-US" dirty="0" err="1">
                <a:latin typeface="Courier New"/>
                <a:cs typeface="Courier New"/>
              </a:rPr>
              <a:t>data.totalPop</a:t>
            </a:r>
            <a:r>
              <a:rPr lang="en-US" dirty="0">
                <a:latin typeface="Courier New"/>
                <a:cs typeface="Courier New"/>
              </a:rPr>
              <a:t>"},              </a:t>
            </a:r>
            <a:r>
              <a:rPr lang="en-US" dirty="0" smtClean="0">
                <a:latin typeface="Courier New"/>
                <a:cs typeface="Courier New"/>
              </a:rPr>
              <a:t>			  	 		         "</a:t>
            </a:r>
            <a:r>
              <a:rPr lang="en-US" dirty="0" err="1">
                <a:latin typeface="Courier New"/>
                <a:cs typeface="Courier New"/>
              </a:rPr>
              <a:t>areaM</a:t>
            </a:r>
            <a:r>
              <a:rPr lang="en-US" dirty="0">
                <a:latin typeface="Courier New"/>
                <a:cs typeface="Courier New"/>
              </a:rPr>
              <a:t>" : {"$first" : "$</a:t>
            </a:r>
            <a:r>
              <a:rPr lang="en-US" dirty="0" err="1">
                <a:latin typeface="Courier New"/>
                <a:cs typeface="Courier New"/>
              </a:rPr>
              <a:t>areaM</a:t>
            </a:r>
            <a:r>
              <a:rPr lang="en-US" dirty="0">
                <a:latin typeface="Courier New"/>
                <a:cs typeface="Courier New"/>
              </a:rPr>
              <a:t>"}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"</a:t>
            </a:r>
            <a:r>
              <a:rPr lang="en-US" dirty="0">
                <a:latin typeface="Courier New"/>
                <a:cs typeface="Courier New"/>
              </a:rPr>
              <a:t>division" : {"$first" : "$division"}}}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{$group : {"_id" : "$division"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</a:t>
            </a:r>
            <a:r>
              <a:rPr lang="en-US" dirty="0">
                <a:latin typeface="Courier New"/>
                <a:cs typeface="Courier New"/>
              </a:rPr>
              <a:t>"totalPop1990" : {"$sum" : "$pop1990"}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</a:t>
            </a:r>
            <a:r>
              <a:rPr lang="en-US" dirty="0">
                <a:latin typeface="Courier New"/>
                <a:cs typeface="Courier New"/>
              </a:rPr>
              <a:t>"totalPop2010" : {"$sum" : "$pop2010"},              </a:t>
            </a:r>
            <a:r>
              <a:rPr lang="en-US" dirty="0" smtClean="0">
                <a:latin typeface="Courier New"/>
                <a:cs typeface="Courier New"/>
              </a:rPr>
              <a:t>			        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     "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 : {"$sum" : "$</a:t>
            </a:r>
            <a:r>
              <a:rPr lang="en-US" dirty="0" err="1">
                <a:latin typeface="Courier New"/>
                <a:cs typeface="Courier New"/>
              </a:rPr>
              <a:t>areaM</a:t>
            </a:r>
            <a:r>
              <a:rPr lang="en-US" dirty="0">
                <a:latin typeface="Courier New"/>
                <a:cs typeface="Courier New"/>
              </a:rPr>
              <a:t>"}}}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{$match : {"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 : {"$</a:t>
            </a:r>
            <a:r>
              <a:rPr lang="en-US" dirty="0" err="1">
                <a:latin typeface="Courier New"/>
                <a:cs typeface="Courier New"/>
              </a:rPr>
              <a:t>gt</a:t>
            </a:r>
            <a:r>
              <a:rPr lang="en-US" dirty="0">
                <a:latin typeface="Courier New"/>
                <a:cs typeface="Courier New"/>
              </a:rPr>
              <a:t>" : 100000}}}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{$project : {"_id" : 0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>
                <a:latin typeface="Courier New"/>
                <a:cs typeface="Courier New"/>
              </a:rPr>
              <a:t>"division" : "$_id"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>
                <a:latin typeface="Courier New"/>
                <a:cs typeface="Courier New"/>
              </a:rPr>
              <a:t>"density1990" : {"$divide" : ["$totalPop1990", "$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"]},               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"</a:t>
            </a:r>
            <a:r>
              <a:rPr lang="en-US" dirty="0">
                <a:latin typeface="Courier New"/>
                <a:cs typeface="Courier New"/>
              </a:rPr>
              <a:t>density2010" : {"$divide" : ["$totalPop2010", "$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"]},             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"</a:t>
            </a:r>
            <a:r>
              <a:rPr lang="en-US" dirty="0" err="1">
                <a:latin typeface="Courier New"/>
                <a:cs typeface="Courier New"/>
              </a:rPr>
              <a:t>denDelta</a:t>
            </a:r>
            <a:r>
              <a:rPr lang="en-US" dirty="0">
                <a:latin typeface="Courier New"/>
                <a:cs typeface="Courier New"/>
              </a:rPr>
              <a:t>" : {"$subtract" : [{"$divide" : ["$totalPop2010",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										   "</a:t>
            </a:r>
            <a:r>
              <a:rPr lang="en-US" dirty="0">
                <a:latin typeface="Courier New"/>
                <a:cs typeface="Courier New"/>
              </a:rPr>
              <a:t>$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"]},                            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							  {</a:t>
            </a:r>
            <a:r>
              <a:rPr lang="en-US" dirty="0">
                <a:latin typeface="Courier New"/>
                <a:cs typeface="Courier New"/>
              </a:rPr>
              <a:t>"$divide" : ["$</a:t>
            </a:r>
            <a:r>
              <a:rPr lang="en-US" dirty="0" smtClean="0">
                <a:latin typeface="Courier New"/>
                <a:cs typeface="Courier New"/>
              </a:rPr>
              <a:t>totalPop1990”,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                             "</a:t>
            </a:r>
            <a:r>
              <a:rPr lang="en-US" dirty="0">
                <a:latin typeface="Courier New"/>
                <a:cs typeface="Courier New"/>
              </a:rPr>
              <a:t>$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"]}]}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totalAreaM</a:t>
            </a:r>
            <a:r>
              <a:rPr lang="en-US" dirty="0">
                <a:latin typeface="Courier New"/>
                <a:cs typeface="Courier New"/>
              </a:rPr>
              <a:t>" : 1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>
                <a:latin typeface="Courier New"/>
                <a:cs typeface="Courier New"/>
              </a:rPr>
              <a:t>"totalPop1990" : 1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>
                <a:latin typeface="Courier New"/>
                <a:cs typeface="Courier New"/>
              </a:rPr>
              <a:t>"totalPop2010" : 1}}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{$sort : {"</a:t>
            </a:r>
            <a:r>
              <a:rPr lang="en-US" dirty="0" err="1">
                <a:latin typeface="Courier New"/>
                <a:cs typeface="Courier New"/>
              </a:rPr>
              <a:t>denDelta</a:t>
            </a:r>
            <a:r>
              <a:rPr lang="en-US" dirty="0">
                <a:latin typeface="Courier New"/>
                <a:cs typeface="Courier New"/>
              </a:rPr>
              <a:t>" : -1}}])</a:t>
            </a:r>
          </a:p>
        </p:txBody>
      </p:sp>
    </p:spTree>
    <p:extLst>
      <p:ext uri="{BB962C8B-B14F-4D97-AF65-F5344CB8AC3E}">
        <p14:creationId xmlns:p14="http://schemas.microsoft.com/office/powerpoint/2010/main" val="34395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Aggregate Options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options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latin typeface="Courier New"/>
                <a:cs typeface="Courier New"/>
              </a:rPr>
              <a:t>db.cData.aggregate</a:t>
            </a:r>
            <a:r>
              <a:rPr lang="en-US" sz="1800" b="1" dirty="0">
                <a:latin typeface="Courier New"/>
                <a:cs typeface="Courier New"/>
              </a:rPr>
              <a:t>(</a:t>
            </a:r>
            <a:r>
              <a:rPr lang="en-US" sz="1800" b="1" dirty="0" smtClean="0">
                <a:latin typeface="Courier New"/>
                <a:cs typeface="Courier New"/>
              </a:rPr>
              <a:t>[&lt;pipeline stages&gt;],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ourier New"/>
                <a:cs typeface="Courier New"/>
              </a:rPr>
              <a:t>                    </a:t>
            </a:r>
            <a:r>
              <a:rPr lang="en-US" sz="1800" b="1" dirty="0" smtClean="0">
                <a:latin typeface="Courier New"/>
                <a:cs typeface="Courier New"/>
              </a:rPr>
              <a:t> {‘explain’ :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latin typeface="Courier New"/>
                <a:cs typeface="Courier New"/>
              </a:rPr>
              <a:t>                     '</a:t>
            </a:r>
            <a:r>
              <a:rPr lang="en-US" sz="1800" b="1" dirty="0" err="1">
                <a:latin typeface="Courier New"/>
                <a:cs typeface="Courier New"/>
              </a:rPr>
              <a:t>allowDiskUse</a:t>
            </a:r>
            <a:r>
              <a:rPr lang="en-US" sz="1800" b="1" dirty="0">
                <a:latin typeface="Courier New"/>
                <a:cs typeface="Courier New"/>
              </a:rPr>
              <a:t>' : true, </a:t>
            </a: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latin typeface="Courier New"/>
                <a:cs typeface="Courier New"/>
              </a:rPr>
              <a:t>                     '</a:t>
            </a:r>
            <a:r>
              <a:rPr lang="en-US" sz="1800" b="1" dirty="0">
                <a:latin typeface="Courier New"/>
                <a:cs typeface="Courier New"/>
              </a:rPr>
              <a:t>cursor' : {'</a:t>
            </a:r>
            <a:r>
              <a:rPr lang="en-US" sz="1800" b="1" dirty="0" err="1">
                <a:latin typeface="Courier New"/>
                <a:cs typeface="Courier New"/>
              </a:rPr>
              <a:t>batchSize</a:t>
            </a:r>
            <a:r>
              <a:rPr lang="en-US" sz="1800" b="1" dirty="0">
                <a:latin typeface="Courier New"/>
                <a:cs typeface="Courier New"/>
              </a:rPr>
              <a:t>' : 5}})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e</a:t>
            </a:r>
            <a:r>
              <a:rPr lang="en-US" sz="2400" dirty="0" smtClean="0"/>
              <a:t>xplain – similar to find().explain()</a:t>
            </a:r>
          </a:p>
          <a:p>
            <a:pPr marL="0" indent="0">
              <a:buNone/>
            </a:pPr>
            <a:r>
              <a:rPr lang="en-US" sz="2400" dirty="0" err="1" smtClean="0"/>
              <a:t>allowDiskUse</a:t>
            </a:r>
            <a:r>
              <a:rPr lang="en-US" sz="2400" dirty="0" smtClean="0"/>
              <a:t> – enable use of disk to store intermediate results</a:t>
            </a:r>
          </a:p>
          <a:p>
            <a:pPr marL="0" indent="0">
              <a:buNone/>
            </a:pPr>
            <a:r>
              <a:rPr lang="en-US" sz="2400" dirty="0" smtClean="0"/>
              <a:t>cursor – specify the size of the initial result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Aggregation and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199" y="1449494"/>
            <a:ext cx="3933612" cy="40105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28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Workload split between shards</a:t>
            </a:r>
          </a:p>
          <a:p>
            <a:pPr lvl="1">
              <a:buClrTx/>
            </a:pP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Shards execute pipeline up to a point</a:t>
            </a:r>
          </a:p>
          <a:p>
            <a:pPr lvl="1">
              <a:buClrTx/>
            </a:pP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Primary shard merges cursors and continues processing*</a:t>
            </a:r>
          </a:p>
          <a:p>
            <a:pPr lvl="1">
              <a:buClrTx/>
            </a:pP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Use explain to analyze pipeline split</a:t>
            </a:r>
          </a:p>
          <a:p>
            <a:pPr lvl="1">
              <a:buClrTx/>
            </a:pPr>
            <a:r>
              <a:rPr lang="en-US" sz="2000" spc="0" dirty="0" smtClean="0">
                <a:solidFill>
                  <a:srgbClr val="000000"/>
                </a:solidFill>
                <a:latin typeface="Arial"/>
                <a:cs typeface="Arial"/>
              </a:rPr>
              <a:t>Early </a:t>
            </a:r>
            <a:r>
              <a:rPr lang="en-US" sz="2000" spc="0" dirty="0" smtClean="0">
                <a:solidFill>
                  <a:srgbClr val="000000"/>
                </a:solidFill>
                <a:latin typeface="Courier"/>
                <a:cs typeface="Courier"/>
              </a:rPr>
              <a:t>$match </a:t>
            </a:r>
            <a:r>
              <a:rPr lang="en-US" sz="2000" spc="0" dirty="0" smtClean="0">
                <a:solidFill>
                  <a:srgbClr val="000000"/>
                </a:solidFill>
                <a:latin typeface="Arial"/>
                <a:cs typeface="Arial"/>
              </a:rPr>
              <a:t>may </a:t>
            </a: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excuse shards</a:t>
            </a:r>
          </a:p>
          <a:p>
            <a:pPr lvl="1">
              <a:buClrTx/>
            </a:pPr>
            <a:r>
              <a:rPr lang="en-US" sz="2000" spc="0" dirty="0">
                <a:solidFill>
                  <a:srgbClr val="000000"/>
                </a:solidFill>
                <a:latin typeface="Arial"/>
                <a:cs typeface="Arial"/>
              </a:rPr>
              <a:t>Potential CPU and memory implications for primary shard host</a:t>
            </a:r>
          </a:p>
          <a:p>
            <a:pPr marL="0" indent="0">
              <a:lnSpc>
                <a:spcPct val="50000"/>
              </a:lnSpc>
              <a:buClrTx/>
              <a:buNone/>
            </a:pPr>
            <a:r>
              <a:rPr lang="en-US" sz="1100" spc="0" dirty="0" smtClean="0">
                <a:solidFill>
                  <a:srgbClr val="000000"/>
                </a:solidFill>
                <a:latin typeface="Arial"/>
                <a:cs typeface="Arial"/>
              </a:rPr>
              <a:t>*Prior </a:t>
            </a:r>
            <a:r>
              <a:rPr lang="en-US" sz="1100" spc="0" dirty="0">
                <a:solidFill>
                  <a:srgbClr val="000000"/>
                </a:solidFill>
                <a:latin typeface="Arial"/>
                <a:cs typeface="Arial"/>
              </a:rPr>
              <a:t>to v2.6 second stage pipeline processing </a:t>
            </a:r>
            <a:r>
              <a:rPr lang="en-US" sz="1100" spc="0" dirty="0" smtClean="0">
                <a:solidFill>
                  <a:srgbClr val="000000"/>
                </a:solidFill>
                <a:latin typeface="Arial"/>
                <a:cs typeface="Arial"/>
              </a:rPr>
              <a:t>was</a:t>
            </a:r>
          </a:p>
          <a:p>
            <a:pPr marL="0" indent="0">
              <a:lnSpc>
                <a:spcPct val="50000"/>
              </a:lnSpc>
              <a:buClrTx/>
              <a:buNone/>
            </a:pPr>
            <a:r>
              <a:rPr lang="en-US" sz="1100" spc="0" dirty="0" smtClean="0">
                <a:solidFill>
                  <a:srgbClr val="000000"/>
                </a:solidFill>
                <a:latin typeface="Arial"/>
                <a:cs typeface="Arial"/>
              </a:rPr>
              <a:t>done </a:t>
            </a:r>
            <a:r>
              <a:rPr lang="en-US" sz="1100" spc="0" dirty="0">
                <a:solidFill>
                  <a:srgbClr val="000000"/>
                </a:solidFill>
                <a:latin typeface="Arial"/>
                <a:cs typeface="Arial"/>
              </a:rPr>
              <a:t>by mongos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None/>
            </a:pPr>
            <a:endParaRPr lang="en-US" sz="2000" spc="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 descr="Shardi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"/>
          <a:stretch/>
        </p:blipFill>
        <p:spPr>
          <a:xfrm>
            <a:off x="4676229" y="1456510"/>
            <a:ext cx="4010571" cy="43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DBStor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96" y="1725541"/>
            <a:ext cx="1974420" cy="2357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in MongoDB?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2878" y="2268575"/>
            <a:ext cx="1382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C</a:t>
            </a:r>
            <a:r>
              <a:rPr lang="en-US" sz="2400" dirty="0" smtClean="0">
                <a:latin typeface="Arial"/>
                <a:cs typeface="Arial"/>
              </a:rPr>
              <a:t>reate</a:t>
            </a:r>
          </a:p>
          <a:p>
            <a:r>
              <a:rPr lang="en-US" sz="2400" b="1" dirty="0" smtClean="0">
                <a:latin typeface="Arial"/>
                <a:cs typeface="Arial"/>
              </a:rPr>
              <a:t>R</a:t>
            </a:r>
            <a:r>
              <a:rPr lang="en-US" sz="2400" dirty="0" smtClean="0">
                <a:latin typeface="Arial"/>
                <a:cs typeface="Arial"/>
              </a:rPr>
              <a:t>ead</a:t>
            </a:r>
          </a:p>
          <a:p>
            <a:r>
              <a:rPr lang="en-US" sz="2400" b="1" dirty="0" smtClean="0">
                <a:latin typeface="Arial"/>
                <a:cs typeface="Arial"/>
              </a:rPr>
              <a:t>U</a:t>
            </a:r>
            <a:r>
              <a:rPr lang="en-US" sz="2400" dirty="0" smtClean="0">
                <a:latin typeface="Arial"/>
                <a:cs typeface="Arial"/>
              </a:rPr>
              <a:t>pdate</a:t>
            </a:r>
          </a:p>
          <a:p>
            <a:r>
              <a:rPr lang="en-US" sz="2400" b="1" dirty="0" err="1" smtClean="0">
                <a:latin typeface="Arial"/>
                <a:cs typeface="Arial"/>
              </a:rPr>
              <a:t>D</a:t>
            </a:r>
            <a:r>
              <a:rPr lang="en-US" sz="2400" dirty="0" err="1" smtClean="0">
                <a:latin typeface="Arial"/>
                <a:cs typeface="Arial"/>
              </a:rPr>
              <a:t>eletet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rr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55" y="2747445"/>
            <a:ext cx="1338138" cy="4981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08812" y="1822250"/>
            <a:ext cx="100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Analytics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58583" y="2339669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lang="en-US" sz="32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54369" y="3871952"/>
            <a:ext cx="2089187" cy="1569660"/>
          </a:xfrm>
          <a:prstGeom prst="rect">
            <a:avLst/>
          </a:prstGeom>
          <a:noFill/>
        </p:spPr>
        <p:txBody>
          <a:bodyPr wrap="square" numCol="1" spcCol="274320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Group</a:t>
            </a:r>
          </a:p>
          <a:p>
            <a:r>
              <a:rPr lang="en-US" sz="1600" dirty="0" smtClean="0">
                <a:latin typeface="Arial"/>
                <a:cs typeface="Arial"/>
              </a:rPr>
              <a:t>Count</a:t>
            </a:r>
          </a:p>
          <a:p>
            <a:r>
              <a:rPr lang="en-US" sz="1600" dirty="0" smtClean="0">
                <a:latin typeface="Arial"/>
                <a:cs typeface="Arial"/>
              </a:rPr>
              <a:t>Derive Values</a:t>
            </a:r>
          </a:p>
          <a:p>
            <a:r>
              <a:rPr lang="en-US" sz="1600" dirty="0" smtClean="0">
                <a:latin typeface="Arial"/>
                <a:cs typeface="Arial"/>
              </a:rPr>
              <a:t>Filter</a:t>
            </a:r>
          </a:p>
          <a:p>
            <a:r>
              <a:rPr lang="en-US" sz="1600" dirty="0" smtClean="0">
                <a:latin typeface="Arial"/>
                <a:cs typeface="Arial"/>
              </a:rPr>
              <a:t>Average</a:t>
            </a:r>
          </a:p>
          <a:p>
            <a:r>
              <a:rPr lang="en-US" sz="1600" dirty="0" smtClean="0">
                <a:latin typeface="Arial"/>
                <a:cs typeface="Arial"/>
              </a:rPr>
              <a:t>Sort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9" name="Picture 28" descr="Arr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20" y="2777251"/>
            <a:ext cx="1338138" cy="498170"/>
          </a:xfrm>
          <a:prstGeom prst="rect">
            <a:avLst/>
          </a:prstGeom>
        </p:spPr>
      </p:pic>
      <p:pic>
        <p:nvPicPr>
          <p:cNvPr id="16" name="Picture 15" descr="Analyt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40" y="2213723"/>
            <a:ext cx="1896147" cy="14435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0904" y="4468430"/>
            <a:ext cx="1560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3"/>
                </a:solidFill>
                <a:latin typeface="Arial"/>
                <a:cs typeface="Arial"/>
              </a:rPr>
              <a:t>YES!</a:t>
            </a:r>
            <a:endParaRPr lang="en-US" sz="44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5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5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Use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aggregation </a:t>
            </a:r>
            <a:r>
              <a:rPr lang="en-US" sz="2800" dirty="0" smtClean="0"/>
              <a:t>queries</a:t>
            </a:r>
            <a:br>
              <a:rPr lang="en-US" sz="2800" dirty="0" smtClean="0"/>
            </a:br>
            <a:endParaRPr lang="en-US" sz="2800" dirty="0"/>
          </a:p>
          <a:p>
            <a:r>
              <a:rPr lang="en-US" sz="2800" dirty="0"/>
              <a:t>Ad-hoc </a:t>
            </a:r>
            <a:r>
              <a:rPr lang="en-US" sz="2800" dirty="0" smtClean="0"/>
              <a:t>reporting</a:t>
            </a:r>
          </a:p>
          <a:p>
            <a:endParaRPr lang="en-US" sz="2800" dirty="0"/>
          </a:p>
          <a:p>
            <a:r>
              <a:rPr lang="en-US" sz="2800" dirty="0"/>
              <a:t>Real-time </a:t>
            </a:r>
            <a:r>
              <a:rPr lang="en-US" sz="2800" dirty="0" smtClean="0"/>
              <a:t>analytics</a:t>
            </a:r>
          </a:p>
          <a:p>
            <a:endParaRPr lang="en-US" sz="2800" dirty="0"/>
          </a:p>
          <a:p>
            <a:r>
              <a:rPr lang="en-US" sz="2800" dirty="0"/>
              <a:t>Visualizing </a:t>
            </a:r>
            <a:r>
              <a:rPr lang="en-US" sz="2800" dirty="0" smtClean="0"/>
              <a:t>and reshaping data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454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Regions and Divisions</a:t>
            </a:r>
            <a:endParaRPr lang="en-US" dirty="0"/>
          </a:p>
        </p:txBody>
      </p:sp>
      <p:pic>
        <p:nvPicPr>
          <p:cNvPr id="4" name="Content Placeholder 3" descr="Census_Regions_and_Division_of_the_United_States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b="13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88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shannon</a:t>
            </a:r>
            <a:r>
              <a:rPr lang="en-US" dirty="0" smtClean="0">
                <a:hlinkClick r:id="rId2"/>
              </a:rPr>
              <a:t>@</a:t>
            </a:r>
            <a:r>
              <a:rPr lang="en-US" dirty="0" smtClean="0">
                <a:hlinkClick r:id="rId2"/>
              </a:rPr>
              <a:t>mongodb.com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8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we solve this in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359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SELECT GROUP BY HAVING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7910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cs typeface="+mj-cs"/>
              </a:rPr>
              <a:t>What About MongoDB?</a:t>
            </a:r>
            <a:endParaRPr lang="en-US" sz="1800" b="0" i="1" dirty="0"/>
          </a:p>
        </p:txBody>
      </p:sp>
    </p:spTree>
    <p:extLst>
      <p:ext uri="{BB962C8B-B14F-4D97-AF65-F5344CB8AC3E}">
        <p14:creationId xmlns:p14="http://schemas.microsoft.com/office/powerpoint/2010/main" val="145358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cs typeface="+mj-cs"/>
              </a:rPr>
              <a:t>The Aggregation Framework</a:t>
            </a:r>
            <a:endParaRPr lang="en-US" sz="1800" b="0" i="1" dirty="0"/>
          </a:p>
        </p:txBody>
      </p:sp>
    </p:spTree>
    <p:extLst>
      <p:ext uri="{BB962C8B-B14F-4D97-AF65-F5344CB8AC3E}">
        <p14:creationId xmlns:p14="http://schemas.microsoft.com/office/powerpoint/2010/main" val="396005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Aggregation Pipeline?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 Series of Document Transformations</a:t>
            </a:r>
          </a:p>
          <a:p>
            <a:pPr lvl="1"/>
            <a:r>
              <a:rPr lang="en-US" sz="2000" dirty="0" smtClean="0"/>
              <a:t>Executed in stages</a:t>
            </a:r>
            <a:endParaRPr lang="en-US" sz="2000" dirty="0"/>
          </a:p>
          <a:p>
            <a:pPr lvl="1"/>
            <a:r>
              <a:rPr lang="en-US" sz="2000" dirty="0"/>
              <a:t>Original input is a collection</a:t>
            </a:r>
          </a:p>
          <a:p>
            <a:pPr lvl="1"/>
            <a:r>
              <a:rPr lang="en-US" sz="2000" dirty="0" smtClean="0"/>
              <a:t>Output as a cursor or a collection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 smtClean="0"/>
              <a:t>Rich Library of Functions</a:t>
            </a:r>
            <a:endParaRPr lang="en-US" sz="2000" dirty="0"/>
          </a:p>
          <a:p>
            <a:pPr lvl="1"/>
            <a:r>
              <a:rPr lang="en-US" sz="2000" dirty="0" smtClean="0"/>
              <a:t>Filter, compute, group, and summarize </a:t>
            </a:r>
            <a:r>
              <a:rPr lang="en-US" sz="2000" dirty="0"/>
              <a:t>data</a:t>
            </a:r>
          </a:p>
          <a:p>
            <a:pPr lvl="1"/>
            <a:r>
              <a:rPr lang="en-US" sz="2000" dirty="0" smtClean="0"/>
              <a:t>Output of one stage sent to input of next</a:t>
            </a:r>
          </a:p>
          <a:p>
            <a:pPr lvl="1"/>
            <a:r>
              <a:rPr lang="en-US" sz="2000" dirty="0" smtClean="0"/>
              <a:t>Operations executed in sequential order</a:t>
            </a:r>
          </a:p>
        </p:txBody>
      </p:sp>
      <p:pic>
        <p:nvPicPr>
          <p:cNvPr id="6" name="Picture 5" descr="PPT Graphs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3075409"/>
            <a:ext cx="6462399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4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ongodb">
  <a:themeElements>
    <a:clrScheme name="MongoDB 2">
      <a:dk1>
        <a:sysClr val="windowText" lastClr="000000"/>
      </a:dk1>
      <a:lt1>
        <a:sysClr val="window" lastClr="FFFFFF"/>
      </a:lt1>
      <a:dk2>
        <a:srgbClr val="242423"/>
      </a:dk2>
      <a:lt2>
        <a:srgbClr val="FFFFFF"/>
      </a:lt2>
      <a:accent1>
        <a:srgbClr val="BBD49E"/>
      </a:accent1>
      <a:accent2>
        <a:srgbClr val="9ABF75"/>
      </a:accent2>
      <a:accent3>
        <a:srgbClr val="7AAB4E"/>
      </a:accent3>
      <a:accent4>
        <a:srgbClr val="5B972B"/>
      </a:accent4>
      <a:accent5>
        <a:srgbClr val="416A20"/>
      </a:accent5>
      <a:accent6>
        <a:srgbClr val="294216"/>
      </a:accent6>
      <a:hlink>
        <a:srgbClr val="5B972B"/>
      </a:hlink>
      <a:folHlink>
        <a:srgbClr val="416A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mongodb.potx</Template>
  <TotalTime>40866</TotalTime>
  <Words>2399</Words>
  <Application>Microsoft Macintosh PowerPoint</Application>
  <PresentationFormat>On-screen Show (4:3)</PresentationFormat>
  <Paragraphs>537</Paragraphs>
  <Slides>50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mongodb</vt:lpstr>
      <vt:lpstr>PowerPoint Presentation</vt:lpstr>
      <vt:lpstr>Agenda</vt:lpstr>
      <vt:lpstr>Analytics in MongoDB?</vt:lpstr>
      <vt:lpstr>For Example: US Census Data</vt:lpstr>
      <vt:lpstr>US Regions and Divisions</vt:lpstr>
      <vt:lpstr>How would we solve this in SQL?</vt:lpstr>
      <vt:lpstr>What About MongoDB?</vt:lpstr>
      <vt:lpstr>The Aggregation Framework</vt:lpstr>
      <vt:lpstr>What is an Aggregation Pipeline?</vt:lpstr>
      <vt:lpstr>Aggregation Pipeline</vt:lpstr>
      <vt:lpstr>Pipeline Operators</vt:lpstr>
      <vt:lpstr>Aggregation Framework in Action (let’s play with the census data)</vt:lpstr>
      <vt:lpstr>MongoDB State Collection</vt:lpstr>
      <vt:lpstr>Document Model</vt:lpstr>
      <vt:lpstr>Total US Area </vt:lpstr>
      <vt:lpstr>$group</vt:lpstr>
      <vt:lpstr>Area By Region</vt:lpstr>
      <vt:lpstr>Calculating Average State Area By Region</vt:lpstr>
      <vt:lpstr>Calculating Total Area and State Count</vt:lpstr>
      <vt:lpstr>Total US Population By Year</vt:lpstr>
      <vt:lpstr>$unwind</vt:lpstr>
      <vt:lpstr>$unwind</vt:lpstr>
      <vt:lpstr>Southern State Population By Year</vt:lpstr>
      <vt:lpstr>$match</vt:lpstr>
      <vt:lpstr>$match</vt:lpstr>
      <vt:lpstr>Population Delta By State from 1990 to 2010</vt:lpstr>
      <vt:lpstr>Population Delta By State from 1990 to 2010</vt:lpstr>
      <vt:lpstr>$sort, $limit, $skip</vt:lpstr>
      <vt:lpstr>Population Delta By State from 1990 to 2010</vt:lpstr>
      <vt:lpstr>$first, $last</vt:lpstr>
      <vt:lpstr>Population Delta By State from 1990 to 2010</vt:lpstr>
      <vt:lpstr>$project</vt:lpstr>
      <vt:lpstr>Including and Excluding Fields</vt:lpstr>
      <vt:lpstr>Renaming and Computing Fields</vt:lpstr>
      <vt:lpstr>Compare number of people living within 500KM of Memphis, TN in 1990, 2000, 2010</vt:lpstr>
      <vt:lpstr>Compare number of people living within 500KM of Memphis, TN in 1990, 2000, 2010</vt:lpstr>
      <vt:lpstr>$geoNear</vt:lpstr>
      <vt:lpstr>$geoNear</vt:lpstr>
      <vt:lpstr>What if I want to save the results to a collection?</vt:lpstr>
      <vt:lpstr>$out</vt:lpstr>
      <vt:lpstr>Back To The Original Question</vt:lpstr>
      <vt:lpstr>Division with Fastest Growing Pop Density</vt:lpstr>
      <vt:lpstr>Aggregate Options</vt:lpstr>
      <vt:lpstr>Aggregate options</vt:lpstr>
      <vt:lpstr>Aggregation and Sharding</vt:lpstr>
      <vt:lpstr>Sharding</vt:lpstr>
      <vt:lpstr>Summary</vt:lpstr>
      <vt:lpstr>Analytics in MongoDB?</vt:lpstr>
      <vt:lpstr>Framework Use Cases</vt:lpstr>
      <vt:lpstr>Questions?</vt:lpstr>
    </vt:vector>
  </TitlesOfParts>
  <Manager/>
  <Company>MongoDB Inc.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Daiji Shikama</dc:creator>
  <cp:keywords/>
  <dc:description/>
  <cp:lastModifiedBy>Shannon Bradshaw</cp:lastModifiedBy>
  <cp:revision>130</cp:revision>
  <dcterms:created xsi:type="dcterms:W3CDTF">2014-10-03T18:11:52Z</dcterms:created>
  <dcterms:modified xsi:type="dcterms:W3CDTF">2015-10-26T02:36:35Z</dcterms:modified>
  <cp:category/>
</cp:coreProperties>
</file>